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12"/>
  </p:notesMasterIdLst>
  <p:sldIdLst>
    <p:sldId id="256" r:id="rId2"/>
    <p:sldId id="257" r:id="rId3"/>
    <p:sldId id="264" r:id="rId4"/>
    <p:sldId id="258" r:id="rId5"/>
    <p:sldId id="263" r:id="rId6"/>
    <p:sldId id="261" r:id="rId7"/>
    <p:sldId id="265" r:id="rId8"/>
    <p:sldId id="259" r:id="rId9"/>
    <p:sldId id="262" r:id="rId10"/>
    <p:sldId id="26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04" d="100"/>
          <a:sy n="104" d="100"/>
        </p:scale>
        <p:origin x="984" y="114"/>
      </p:cViewPr>
      <p:guideLst/>
    </p:cSldViewPr>
  </p:slideViewPr>
  <p:notesTextViewPr>
    <p:cViewPr>
      <p:scale>
        <a:sx n="1" d="1"/>
        <a:sy n="1" d="1"/>
      </p:scale>
      <p:origin x="0" y="-3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D0F92-F156-4278-96F9-9B9D40B11A00}"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28B2E-F378-468D-93B3-46934CB13DF5}" type="slidenum">
              <a:rPr lang="en-US" smtClean="0"/>
              <a:t>‹#›</a:t>
            </a:fld>
            <a:endParaRPr lang="en-US"/>
          </a:p>
        </p:txBody>
      </p:sp>
    </p:spTree>
    <p:extLst>
      <p:ext uri="{BB962C8B-B14F-4D97-AF65-F5344CB8AC3E}">
        <p14:creationId xmlns:p14="http://schemas.microsoft.com/office/powerpoint/2010/main" val="210200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Poland is a country in eastern Europe, bordering Germany, Czechia, Slovakia, Ukraine, Belarus, Lithuania, and Russia! Approximately 38 million people live in Poland, with nearly 2 million living in the capital of Warsaw.</a:t>
            </a:r>
          </a:p>
        </p:txBody>
      </p:sp>
      <p:sp>
        <p:nvSpPr>
          <p:cNvPr id="4" name="Slide Number Placeholder 3"/>
          <p:cNvSpPr>
            <a:spLocks noGrp="1"/>
          </p:cNvSpPr>
          <p:nvPr>
            <p:ph type="sldNum" sz="quarter" idx="5"/>
          </p:nvPr>
        </p:nvSpPr>
        <p:spPr/>
        <p:txBody>
          <a:bodyPr/>
          <a:lstStyle/>
          <a:p>
            <a:fld id="{95E28B2E-F378-468D-93B3-46934CB13DF5}" type="slidenum">
              <a:rPr lang="en-US" smtClean="0"/>
              <a:t>2</a:t>
            </a:fld>
            <a:endParaRPr lang="en-US"/>
          </a:p>
        </p:txBody>
      </p:sp>
    </p:spTree>
    <p:extLst>
      <p:ext uri="{BB962C8B-B14F-4D97-AF65-F5344CB8AC3E}">
        <p14:creationId xmlns:p14="http://schemas.microsoft.com/office/powerpoint/2010/main" val="162745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Poland is known for its mountain ranges in the south of the country. The Sudetes are on the border with the Czech Republic, and the Carpathians are on the borders with Slovakia and Ukraine. The mountains are popular destinations for hiking and mountain biking in the summer, and skiing and snowboarding in the winter. </a:t>
            </a:r>
          </a:p>
        </p:txBody>
      </p:sp>
      <p:sp>
        <p:nvSpPr>
          <p:cNvPr id="4" name="Slide Number Placeholder 3"/>
          <p:cNvSpPr>
            <a:spLocks noGrp="1"/>
          </p:cNvSpPr>
          <p:nvPr>
            <p:ph type="sldNum" sz="quarter" idx="5"/>
          </p:nvPr>
        </p:nvSpPr>
        <p:spPr/>
        <p:txBody>
          <a:bodyPr/>
          <a:lstStyle/>
          <a:p>
            <a:fld id="{95E28B2E-F378-468D-93B3-46934CB13DF5}" type="slidenum">
              <a:rPr lang="en-US" smtClean="0"/>
              <a:t>3</a:t>
            </a:fld>
            <a:endParaRPr lang="en-US"/>
          </a:p>
        </p:txBody>
      </p:sp>
    </p:spTree>
    <p:extLst>
      <p:ext uri="{BB962C8B-B14F-4D97-AF65-F5344CB8AC3E}">
        <p14:creationId xmlns:p14="http://schemas.microsoft.com/office/powerpoint/2010/main" val="310954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flag of Poland was officially adopted on August 1, 1919. the white represents the hope for peace and the red symbolizes the many struggles for freedom.</a:t>
            </a:r>
          </a:p>
        </p:txBody>
      </p:sp>
      <p:sp>
        <p:nvSpPr>
          <p:cNvPr id="4" name="Slide Number Placeholder 3"/>
          <p:cNvSpPr>
            <a:spLocks noGrp="1"/>
          </p:cNvSpPr>
          <p:nvPr>
            <p:ph type="sldNum" sz="quarter" idx="5"/>
          </p:nvPr>
        </p:nvSpPr>
        <p:spPr/>
        <p:txBody>
          <a:bodyPr/>
          <a:lstStyle/>
          <a:p>
            <a:fld id="{95E28B2E-F378-468D-93B3-46934CB13DF5}" type="slidenum">
              <a:rPr lang="en-US" smtClean="0"/>
              <a:t>4</a:t>
            </a:fld>
            <a:endParaRPr lang="en-US"/>
          </a:p>
        </p:txBody>
      </p:sp>
    </p:spTree>
    <p:extLst>
      <p:ext uri="{BB962C8B-B14F-4D97-AF65-F5344CB8AC3E}">
        <p14:creationId xmlns:p14="http://schemas.microsoft.com/office/powerpoint/2010/main" val="408690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basic phrases in Polish! </a:t>
            </a:r>
          </a:p>
          <a:p>
            <a:r>
              <a:rPr lang="en-US" dirty="0"/>
              <a:t>Pronunciation guide: </a:t>
            </a:r>
            <a:r>
              <a:rPr lang="en-US" dirty="0" err="1"/>
              <a:t>cheshch</a:t>
            </a:r>
            <a:r>
              <a:rPr lang="en-US" dirty="0"/>
              <a:t>, do vee-DZEN-yuh, nah-zee-VAHM </a:t>
            </a:r>
            <a:r>
              <a:rPr lang="en-US" dirty="0" err="1"/>
              <a:t>syawn</a:t>
            </a:r>
            <a:r>
              <a:rPr lang="en-US" dirty="0"/>
              <a:t> (the “e” should have a nasal “n” sound at the end as in the French “vin”) </a:t>
            </a:r>
            <a:endParaRPr lang="en-US" u="none" dirty="0">
              <a:solidFill>
                <a:schemeClr val="bg1"/>
              </a:solidFill>
              <a:latin typeface="+mj-lt"/>
            </a:endParaRPr>
          </a:p>
        </p:txBody>
      </p:sp>
      <p:sp>
        <p:nvSpPr>
          <p:cNvPr id="4" name="Slide Number Placeholder 3"/>
          <p:cNvSpPr>
            <a:spLocks noGrp="1"/>
          </p:cNvSpPr>
          <p:nvPr>
            <p:ph type="sldNum" sz="quarter" idx="5"/>
          </p:nvPr>
        </p:nvSpPr>
        <p:spPr/>
        <p:txBody>
          <a:bodyPr/>
          <a:lstStyle/>
          <a:p>
            <a:fld id="{95E28B2E-F378-468D-93B3-46934CB13DF5}" type="slidenum">
              <a:rPr lang="en-US" smtClean="0"/>
              <a:t>5</a:t>
            </a:fld>
            <a:endParaRPr lang="en-US"/>
          </a:p>
        </p:txBody>
      </p:sp>
    </p:spTree>
    <p:extLst>
      <p:ext uri="{BB962C8B-B14F-4D97-AF65-F5344CB8AC3E}">
        <p14:creationId xmlns:p14="http://schemas.microsoft.com/office/powerpoint/2010/main" val="2525535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old town of Warsaw, Poland’s capital. These buildings may look very old, but they’re actually pretty new. This is because Old Town Warsaw was almost completely destroyed during World War II, so they had to rebuild it in the 1950s. They were able to make it look just like it used to! </a:t>
            </a:r>
          </a:p>
        </p:txBody>
      </p:sp>
      <p:sp>
        <p:nvSpPr>
          <p:cNvPr id="4" name="Slide Number Placeholder 3"/>
          <p:cNvSpPr>
            <a:spLocks noGrp="1"/>
          </p:cNvSpPr>
          <p:nvPr>
            <p:ph type="sldNum" sz="quarter" idx="5"/>
          </p:nvPr>
        </p:nvSpPr>
        <p:spPr/>
        <p:txBody>
          <a:bodyPr/>
          <a:lstStyle/>
          <a:p>
            <a:fld id="{95E28B2E-F378-468D-93B3-46934CB13DF5}" type="slidenum">
              <a:rPr lang="en-US" smtClean="0"/>
              <a:t>6</a:t>
            </a:fld>
            <a:endParaRPr lang="en-US"/>
          </a:p>
        </p:txBody>
      </p:sp>
    </p:spTree>
    <p:extLst>
      <p:ext uri="{BB962C8B-B14F-4D97-AF65-F5344CB8AC3E}">
        <p14:creationId xmlns:p14="http://schemas.microsoft.com/office/powerpoint/2010/main" val="209609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a photo of the second largest city in Poland, Krakow. This is the medieval Wawel Castle, which today is home to a museum where you can learn about the history of Krakow, and Poland more broadly. </a:t>
            </a:r>
          </a:p>
        </p:txBody>
      </p:sp>
      <p:sp>
        <p:nvSpPr>
          <p:cNvPr id="4" name="Slide Number Placeholder 3"/>
          <p:cNvSpPr>
            <a:spLocks noGrp="1"/>
          </p:cNvSpPr>
          <p:nvPr>
            <p:ph type="sldNum" sz="quarter" idx="5"/>
          </p:nvPr>
        </p:nvSpPr>
        <p:spPr/>
        <p:txBody>
          <a:bodyPr/>
          <a:lstStyle/>
          <a:p>
            <a:fld id="{95E28B2E-F378-468D-93B3-46934CB13DF5}" type="slidenum">
              <a:rPr lang="en-US" smtClean="0"/>
              <a:t>7</a:t>
            </a:fld>
            <a:endParaRPr lang="en-US"/>
          </a:p>
        </p:txBody>
      </p:sp>
    </p:spTree>
    <p:extLst>
      <p:ext uri="{BB962C8B-B14F-4D97-AF65-F5344CB8AC3E}">
        <p14:creationId xmlns:p14="http://schemas.microsoft.com/office/powerpoint/2010/main" val="147461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learn about an old folktale, about a dragon that used to live under the hill that Wawel Castle sits on. </a:t>
            </a:r>
          </a:p>
        </p:txBody>
      </p:sp>
      <p:sp>
        <p:nvSpPr>
          <p:cNvPr id="4" name="Slide Number Placeholder 3"/>
          <p:cNvSpPr>
            <a:spLocks noGrp="1"/>
          </p:cNvSpPr>
          <p:nvPr>
            <p:ph type="sldNum" sz="quarter" idx="5"/>
          </p:nvPr>
        </p:nvSpPr>
        <p:spPr/>
        <p:txBody>
          <a:bodyPr/>
          <a:lstStyle/>
          <a:p>
            <a:fld id="{95E28B2E-F378-468D-93B3-46934CB13DF5}" type="slidenum">
              <a:rPr lang="en-US" smtClean="0"/>
              <a:t>8</a:t>
            </a:fld>
            <a:endParaRPr lang="en-US"/>
          </a:p>
        </p:txBody>
      </p:sp>
    </p:spTree>
    <p:extLst>
      <p:ext uri="{BB962C8B-B14F-4D97-AF65-F5344CB8AC3E}">
        <p14:creationId xmlns:p14="http://schemas.microsoft.com/office/powerpoint/2010/main" val="339198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legend, there was an evil dragon who lived in a cave below the castle when </a:t>
            </a:r>
            <a:r>
              <a:rPr lang="en-US" dirty="0" err="1"/>
              <a:t>Krakus</a:t>
            </a:r>
            <a:r>
              <a:rPr lang="en-US" dirty="0"/>
              <a:t> (the founder of the city) was king. Each day the dragon would destroy the countryside, requiring the people there to give him their food and livestock. Warriors from all over Poland would come to try to defeat the dragon, but no one was able to beat the dragon. Finally, a shoemaker named </a:t>
            </a:r>
            <a:r>
              <a:rPr lang="en-US" dirty="0" err="1"/>
              <a:t>Skuba</a:t>
            </a:r>
            <a:r>
              <a:rPr lang="en-US" dirty="0"/>
              <a:t> came up with a clever plan to win against the dragon. He made a fake lamb and stuffed it with sulfur, which would make the dragon sick if he ate the lamb. The dragon fell for the trick, and </a:t>
            </a:r>
            <a:r>
              <a:rPr lang="en-US" dirty="0" err="1"/>
              <a:t>Skuba</a:t>
            </a:r>
            <a:r>
              <a:rPr lang="en-US" dirty="0"/>
              <a:t> went on to marry the King’s daughter and helped found the city of Krakow. The photos above are the caves that he supposedly lived in! </a:t>
            </a:r>
          </a:p>
        </p:txBody>
      </p:sp>
      <p:sp>
        <p:nvSpPr>
          <p:cNvPr id="4" name="Slide Number Placeholder 3"/>
          <p:cNvSpPr>
            <a:spLocks noGrp="1"/>
          </p:cNvSpPr>
          <p:nvPr>
            <p:ph type="sldNum" sz="quarter" idx="5"/>
          </p:nvPr>
        </p:nvSpPr>
        <p:spPr/>
        <p:txBody>
          <a:bodyPr/>
          <a:lstStyle/>
          <a:p>
            <a:fld id="{95E28B2E-F378-468D-93B3-46934CB13DF5}" type="slidenum">
              <a:rPr lang="en-US" smtClean="0"/>
              <a:t>9</a:t>
            </a:fld>
            <a:endParaRPr lang="en-US"/>
          </a:p>
        </p:txBody>
      </p:sp>
    </p:spTree>
    <p:extLst>
      <p:ext uri="{BB962C8B-B14F-4D97-AF65-F5344CB8AC3E}">
        <p14:creationId xmlns:p14="http://schemas.microsoft.com/office/powerpoint/2010/main" val="121909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there’s a statue of the dragon outside Wawel Castle. It </a:t>
            </a:r>
            <a:r>
              <a:rPr lang="en-US"/>
              <a:t>even breathes fire! </a:t>
            </a:r>
          </a:p>
        </p:txBody>
      </p:sp>
      <p:sp>
        <p:nvSpPr>
          <p:cNvPr id="4" name="Slide Number Placeholder 3"/>
          <p:cNvSpPr>
            <a:spLocks noGrp="1"/>
          </p:cNvSpPr>
          <p:nvPr>
            <p:ph type="sldNum" sz="quarter" idx="5"/>
          </p:nvPr>
        </p:nvSpPr>
        <p:spPr/>
        <p:txBody>
          <a:bodyPr/>
          <a:lstStyle/>
          <a:p>
            <a:fld id="{95E28B2E-F378-468D-93B3-46934CB13DF5}" type="slidenum">
              <a:rPr lang="en-US" smtClean="0"/>
              <a:t>10</a:t>
            </a:fld>
            <a:endParaRPr lang="en-US"/>
          </a:p>
        </p:txBody>
      </p:sp>
    </p:spTree>
    <p:extLst>
      <p:ext uri="{BB962C8B-B14F-4D97-AF65-F5344CB8AC3E}">
        <p14:creationId xmlns:p14="http://schemas.microsoft.com/office/powerpoint/2010/main" val="41692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3046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002034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929519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6326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58522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70483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485569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113939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33452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63357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66600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68100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8947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328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6121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81556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53146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345051-2045-45DA-935E-2E3CA1A69ADC}" type="datetimeFigureOut">
              <a:rPr lang="en-US" smtClean="0"/>
              <a:t>10/13/2023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639664569"/>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descr="A horse drawn carriage in a city&#10;&#10;Description automatically generated">
            <a:extLst>
              <a:ext uri="{FF2B5EF4-FFF2-40B4-BE49-F238E27FC236}">
                <a16:creationId xmlns:a16="http://schemas.microsoft.com/office/drawing/2014/main" id="{F6DBAA64-9173-6C6D-1814-D8EA8B1285DE}"/>
              </a:ext>
            </a:extLst>
          </p:cNvPr>
          <p:cNvPicPr>
            <a:picLocks noChangeAspect="1"/>
          </p:cNvPicPr>
          <p:nvPr/>
        </p:nvPicPr>
        <p:blipFill rotWithShape="1">
          <a:blip r:embed="rId3">
            <a:extLst>
              <a:ext uri="{28A0092B-C50C-407E-A947-70E740481C1C}">
                <a14:useLocalDpi xmlns:a14="http://schemas.microsoft.com/office/drawing/2010/main" val="0"/>
              </a:ext>
            </a:extLst>
          </a:blip>
          <a:srcRect t="9388" b="6050"/>
          <a:stretch/>
        </p:blipFill>
        <p:spPr>
          <a:xfrm>
            <a:off x="20" y="2030"/>
            <a:ext cx="12191980" cy="6855970"/>
          </a:xfrm>
          <a:prstGeom prst="rect">
            <a:avLst/>
          </a:prstGeom>
        </p:spPr>
      </p:pic>
      <p:sp>
        <p:nvSpPr>
          <p:cNvPr id="32" name="Rectangle 31">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2C38E6-0609-48DB-9A7A-866D6088F453}"/>
              </a:ext>
            </a:extLst>
          </p:cNvPr>
          <p:cNvSpPr>
            <a:spLocks noGrp="1"/>
          </p:cNvSpPr>
          <p:nvPr>
            <p:ph type="ctrTitle"/>
          </p:nvPr>
        </p:nvSpPr>
        <p:spPr>
          <a:xfrm>
            <a:off x="1595269" y="1122363"/>
            <a:ext cx="9001462" cy="2387600"/>
          </a:xfrm>
        </p:spPr>
        <p:txBody>
          <a:bodyPr>
            <a:normAutofit/>
          </a:bodyPr>
          <a:lstStyle/>
          <a:p>
            <a:r>
              <a:rPr lang="en-US" dirty="0"/>
              <a:t>Poland</a:t>
            </a:r>
          </a:p>
        </p:txBody>
      </p:sp>
      <p:sp>
        <p:nvSpPr>
          <p:cNvPr id="3" name="Subtitle 2">
            <a:extLst>
              <a:ext uri="{FF2B5EF4-FFF2-40B4-BE49-F238E27FC236}">
                <a16:creationId xmlns:a16="http://schemas.microsoft.com/office/drawing/2014/main" id="{FBC59E09-894A-4F4B-820B-B76690E319EE}"/>
              </a:ext>
            </a:extLst>
          </p:cNvPr>
          <p:cNvSpPr>
            <a:spLocks noGrp="1"/>
          </p:cNvSpPr>
          <p:nvPr>
            <p:ph type="subTitle" idx="1"/>
          </p:nvPr>
        </p:nvSpPr>
        <p:spPr>
          <a:xfrm>
            <a:off x="1595269" y="3602038"/>
            <a:ext cx="9001462" cy="1655762"/>
          </a:xfrm>
        </p:spPr>
        <p:txBody>
          <a:bodyPr>
            <a:normAutofit/>
          </a:bodyPr>
          <a:lstStyle/>
          <a:p>
            <a:endParaRPr lang="en-US" dirty="0"/>
          </a:p>
        </p:txBody>
      </p:sp>
    </p:spTree>
    <p:extLst>
      <p:ext uri="{BB962C8B-B14F-4D97-AF65-F5344CB8AC3E}">
        <p14:creationId xmlns:p14="http://schemas.microsoft.com/office/powerpoint/2010/main" val="349777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0667B5-3F46-4C55-8BA6-DD20B1AEB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60" y="643467"/>
            <a:ext cx="3889112" cy="5571066"/>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ree, outdoor, sky, plant&#10;&#10;Description automatically generated">
            <a:extLst>
              <a:ext uri="{FF2B5EF4-FFF2-40B4-BE49-F238E27FC236}">
                <a16:creationId xmlns:a16="http://schemas.microsoft.com/office/drawing/2014/main" id="{3D61E70A-D447-41D7-B6A5-4FE2049C727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0371" y="1253622"/>
            <a:ext cx="3263068" cy="4350757"/>
          </a:xfrm>
          <a:prstGeom prst="rect">
            <a:avLst/>
          </a:prstGeom>
        </p:spPr>
      </p:pic>
      <p:sp>
        <p:nvSpPr>
          <p:cNvPr id="19" name="Rectangle 18">
            <a:extLst>
              <a:ext uri="{FF2B5EF4-FFF2-40B4-BE49-F238E27FC236}">
                <a16:creationId xmlns:a16="http://schemas.microsoft.com/office/drawing/2014/main" id="{D17606A9-D1FD-40EB-BB9A-8C89E29AB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6907" y="643467"/>
            <a:ext cx="6858121" cy="5571066"/>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81DF99F-A0F4-4855-A0A4-F417289F98B1}"/>
              </a:ext>
            </a:extLst>
          </p:cNvPr>
          <p:cNvPicPr>
            <a:picLocks noChangeAspect="1"/>
          </p:cNvPicPr>
          <p:nvPr/>
        </p:nvPicPr>
        <p:blipFill>
          <a:blip r:embed="rId5"/>
          <a:stretch>
            <a:fillRect/>
          </a:stretch>
        </p:blipFill>
        <p:spPr>
          <a:xfrm>
            <a:off x="6121885" y="916045"/>
            <a:ext cx="4008164" cy="5025911"/>
          </a:xfrm>
          <a:prstGeom prst="rect">
            <a:avLst/>
          </a:prstGeom>
        </p:spPr>
      </p:pic>
    </p:spTree>
    <p:extLst>
      <p:ext uri="{BB962C8B-B14F-4D97-AF65-F5344CB8AC3E}">
        <p14:creationId xmlns:p14="http://schemas.microsoft.com/office/powerpoint/2010/main" val="345406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80A0D2D4-9520-43DB-AB01-C57D03827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392" y="643466"/>
            <a:ext cx="5097526" cy="5571067"/>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177655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pathian Mountains - Wikipedia">
            <a:extLst>
              <a:ext uri="{FF2B5EF4-FFF2-40B4-BE49-F238E27FC236}">
                <a16:creationId xmlns:a16="http://schemas.microsoft.com/office/drawing/2014/main" id="{9A8BCDCA-7253-83F2-C82A-951CD9C9D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580"/>
            <a:ext cx="6037340" cy="45280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02A678C-8A4C-4BC3-AD22-783B23A83AE3}"/>
              </a:ext>
            </a:extLst>
          </p:cNvPr>
          <p:cNvSpPr/>
          <p:nvPr/>
        </p:nvSpPr>
        <p:spPr>
          <a:xfrm>
            <a:off x="3418516" y="53415"/>
            <a:ext cx="269496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Sudetes</a:t>
            </a:r>
          </a:p>
        </p:txBody>
      </p:sp>
      <p:sp>
        <p:nvSpPr>
          <p:cNvPr id="5" name="Rectangle 4">
            <a:extLst>
              <a:ext uri="{FF2B5EF4-FFF2-40B4-BE49-F238E27FC236}">
                <a16:creationId xmlns:a16="http://schemas.microsoft.com/office/drawing/2014/main" id="{62245054-6010-4A67-8D9B-3B4D4040D21B}"/>
              </a:ext>
            </a:extLst>
          </p:cNvPr>
          <p:cNvSpPr/>
          <p:nvPr/>
        </p:nvSpPr>
        <p:spPr>
          <a:xfrm>
            <a:off x="6037340" y="5881255"/>
            <a:ext cx="406637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Carpathians</a:t>
            </a:r>
          </a:p>
        </p:txBody>
      </p:sp>
      <p:pic>
        <p:nvPicPr>
          <p:cNvPr id="1030" name="Picture 6" descr="Sudety Mountains">
            <a:extLst>
              <a:ext uri="{FF2B5EF4-FFF2-40B4-BE49-F238E27FC236}">
                <a16:creationId xmlns:a16="http://schemas.microsoft.com/office/drawing/2014/main" id="{DAD6E671-46DF-A6D8-2888-B19153F5B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340" y="0"/>
            <a:ext cx="6154660" cy="409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305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6FA24B-26F7-4EFF-9FFF-B6FEFCE1C0C1}"/>
              </a:ext>
            </a:extLst>
          </p:cNvPr>
          <p:cNvPicPr>
            <a:picLocks noChangeAspect="1"/>
          </p:cNvPicPr>
          <p:nvPr/>
        </p:nvPicPr>
        <p:blipFill rotWithShape="1">
          <a:blip r:embed="rId4"/>
          <a:srcRect t="16243" r="1" b="10747"/>
          <a:stretch/>
        </p:blipFill>
        <p:spPr>
          <a:xfrm>
            <a:off x="913795" y="643466"/>
            <a:ext cx="10276720" cy="5571067"/>
          </a:xfrm>
          <a:prstGeom prst="rect">
            <a:avLst/>
          </a:prstGeom>
          <a:ln w="1270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13218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6A216-7A7B-4CE9-88B0-7CADBA0FA1C9}"/>
              </a:ext>
            </a:extLst>
          </p:cNvPr>
          <p:cNvSpPr>
            <a:spLocks noGrp="1"/>
          </p:cNvSpPr>
          <p:nvPr>
            <p:ph type="title"/>
          </p:nvPr>
        </p:nvSpPr>
        <p:spPr/>
        <p:txBody>
          <a:bodyPr/>
          <a:lstStyle/>
          <a:p>
            <a:r>
              <a:rPr lang="en-US" dirty="0"/>
              <a:t>Basic phrases in Polish</a:t>
            </a:r>
          </a:p>
        </p:txBody>
      </p:sp>
      <p:pic>
        <p:nvPicPr>
          <p:cNvPr id="7" name="Picture 6">
            <a:extLst>
              <a:ext uri="{FF2B5EF4-FFF2-40B4-BE49-F238E27FC236}">
                <a16:creationId xmlns:a16="http://schemas.microsoft.com/office/drawing/2014/main" id="{0CE2A2BC-B5CA-426B-9CBD-A3DDB49A0169}"/>
              </a:ext>
            </a:extLst>
          </p:cNvPr>
          <p:cNvPicPr>
            <a:picLocks noChangeAspect="1"/>
          </p:cNvPicPr>
          <p:nvPr/>
        </p:nvPicPr>
        <p:blipFill>
          <a:blip r:embed="rId3"/>
          <a:stretch>
            <a:fillRect/>
          </a:stretch>
        </p:blipFill>
        <p:spPr>
          <a:xfrm>
            <a:off x="924443" y="2553728"/>
            <a:ext cx="4635320" cy="2878968"/>
          </a:xfrm>
          <a:prstGeom prst="rect">
            <a:avLst/>
          </a:prstGeom>
        </p:spPr>
      </p:pic>
      <p:sp>
        <p:nvSpPr>
          <p:cNvPr id="6" name="Content Placeholder 5">
            <a:extLst>
              <a:ext uri="{FF2B5EF4-FFF2-40B4-BE49-F238E27FC236}">
                <a16:creationId xmlns:a16="http://schemas.microsoft.com/office/drawing/2014/main" id="{9E877913-B829-43B2-BADC-8212640DED2E}"/>
              </a:ext>
            </a:extLst>
          </p:cNvPr>
          <p:cNvSpPr>
            <a:spLocks noGrp="1"/>
          </p:cNvSpPr>
          <p:nvPr>
            <p:ph sz="quarter" idx="4"/>
          </p:nvPr>
        </p:nvSpPr>
        <p:spPr>
          <a:xfrm>
            <a:off x="5755340" y="2553728"/>
            <a:ext cx="6158753" cy="2878968"/>
          </a:xfrm>
        </p:spPr>
        <p:txBody>
          <a:bodyPr>
            <a:normAutofit/>
          </a:bodyPr>
          <a:lstStyle/>
          <a:p>
            <a:r>
              <a:rPr lang="en-US" sz="3200" dirty="0">
                <a:latin typeface="Abadi" panose="020B0604020202020204" pitchFamily="34" charset="0"/>
              </a:rPr>
              <a:t>Hi! </a:t>
            </a:r>
            <a:r>
              <a:rPr lang="en-US" sz="3200" dirty="0">
                <a:latin typeface="Abadi" panose="020B0604020202020204" pitchFamily="34" charset="0"/>
                <a:sym typeface="Wingdings" panose="05000000000000000000" pitchFamily="2" charset="2"/>
              </a:rPr>
              <a:t> </a:t>
            </a:r>
            <a:r>
              <a:rPr lang="en-US" sz="3200" dirty="0" err="1">
                <a:latin typeface="Abadi" panose="020B0604020202020204" pitchFamily="34" charset="0"/>
                <a:sym typeface="Wingdings" panose="05000000000000000000" pitchFamily="2" charset="2"/>
              </a:rPr>
              <a:t>Cześć</a:t>
            </a:r>
            <a:r>
              <a:rPr lang="en-US" sz="3200" dirty="0">
                <a:latin typeface="Abadi" panose="020B0604020202020204" pitchFamily="34" charset="0"/>
                <a:sym typeface="Wingdings" panose="05000000000000000000" pitchFamily="2" charset="2"/>
              </a:rPr>
              <a:t>!</a:t>
            </a:r>
          </a:p>
          <a:p>
            <a:r>
              <a:rPr lang="en-US" sz="3200" dirty="0">
                <a:latin typeface="Abadi" panose="020B0604020202020204" pitchFamily="34" charset="0"/>
                <a:sym typeface="Wingdings" panose="05000000000000000000" pitchFamily="2" charset="2"/>
              </a:rPr>
              <a:t>Goodbye!  Do </a:t>
            </a:r>
            <a:r>
              <a:rPr lang="en-US" sz="3200" dirty="0" err="1">
                <a:latin typeface="Abadi" panose="020B0604020202020204" pitchFamily="34" charset="0"/>
                <a:sym typeface="Wingdings" panose="05000000000000000000" pitchFamily="2" charset="2"/>
              </a:rPr>
              <a:t>widzenia</a:t>
            </a:r>
            <a:r>
              <a:rPr lang="en-US" sz="3200" dirty="0">
                <a:latin typeface="Abadi" panose="020B0604020202020204" pitchFamily="34" charset="0"/>
                <a:sym typeface="Wingdings" panose="05000000000000000000" pitchFamily="2" charset="2"/>
              </a:rPr>
              <a:t>!</a:t>
            </a:r>
          </a:p>
          <a:p>
            <a:r>
              <a:rPr lang="en-US" sz="3200" dirty="0">
                <a:latin typeface="Abadi" panose="020B0604020202020204" pitchFamily="34" charset="0"/>
                <a:sym typeface="Wingdings" panose="05000000000000000000" pitchFamily="2" charset="2"/>
              </a:rPr>
              <a:t>My name is…  </a:t>
            </a:r>
            <a:r>
              <a:rPr lang="en-US" sz="3200" dirty="0" err="1">
                <a:latin typeface="Abadi" panose="020B0604020202020204" pitchFamily="34" charset="0"/>
                <a:sym typeface="Wingdings" panose="05000000000000000000" pitchFamily="2" charset="2"/>
              </a:rPr>
              <a:t>Nazywam</a:t>
            </a:r>
            <a:r>
              <a:rPr lang="en-US" sz="3200" dirty="0">
                <a:latin typeface="Abadi" panose="020B0604020202020204" pitchFamily="34" charset="0"/>
                <a:sym typeface="Wingdings" panose="05000000000000000000" pitchFamily="2" charset="2"/>
              </a:rPr>
              <a:t> </a:t>
            </a:r>
            <a:r>
              <a:rPr lang="en-US" sz="3200" dirty="0" err="1">
                <a:latin typeface="Abadi" panose="020B0604020202020204" pitchFamily="34" charset="0"/>
                <a:sym typeface="Wingdings" panose="05000000000000000000" pitchFamily="2" charset="2"/>
              </a:rPr>
              <a:t>się</a:t>
            </a:r>
            <a:r>
              <a:rPr lang="en-US" sz="3200" dirty="0">
                <a:latin typeface="Abadi" panose="020B0604020202020204" pitchFamily="34" charset="0"/>
                <a:sym typeface="Wingdings" panose="05000000000000000000" pitchFamily="2" charset="2"/>
              </a:rPr>
              <a:t>…</a:t>
            </a:r>
            <a:endParaRPr lang="en-US" sz="3200" dirty="0">
              <a:latin typeface="Abadi" panose="020B0604020202020204" pitchFamily="34" charset="0"/>
            </a:endParaRPr>
          </a:p>
        </p:txBody>
      </p:sp>
    </p:spTree>
    <p:extLst>
      <p:ext uri="{BB962C8B-B14F-4D97-AF65-F5344CB8AC3E}">
        <p14:creationId xmlns:p14="http://schemas.microsoft.com/office/powerpoint/2010/main" val="3954994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descr="A picture containing building, outdoor, old, town&#10;&#10;Description automatically generated">
            <a:extLst>
              <a:ext uri="{FF2B5EF4-FFF2-40B4-BE49-F238E27FC236}">
                <a16:creationId xmlns:a16="http://schemas.microsoft.com/office/drawing/2014/main" id="{3DF483A8-FDB1-428C-82B7-40BC906CFB66}"/>
              </a:ext>
            </a:extLst>
          </p:cNvPr>
          <p:cNvPicPr>
            <a:picLocks noChangeAspect="1"/>
          </p:cNvPicPr>
          <p:nvPr/>
        </p:nvPicPr>
        <p:blipFill>
          <a:blip r:embed="rId4"/>
          <a:stretch>
            <a:fillRect/>
          </a:stretch>
        </p:blipFill>
        <p:spPr>
          <a:xfrm>
            <a:off x="913795" y="731360"/>
            <a:ext cx="10276720" cy="5395278"/>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45965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6" name="Picture 5" descr="A building on a hill with lights reflecting on water&#10;&#10;Description automatically generated">
            <a:extLst>
              <a:ext uri="{FF2B5EF4-FFF2-40B4-BE49-F238E27FC236}">
                <a16:creationId xmlns:a16="http://schemas.microsoft.com/office/drawing/2014/main" id="{A2989C6A-729A-7474-6D09-0767C254DD3C}"/>
              </a:ext>
            </a:extLst>
          </p:cNvPr>
          <p:cNvPicPr>
            <a:picLocks noChangeAspect="1"/>
          </p:cNvPicPr>
          <p:nvPr/>
        </p:nvPicPr>
        <p:blipFill rotWithShape="1">
          <a:blip r:embed="rId4">
            <a:extLst>
              <a:ext uri="{28A0092B-C50C-407E-A947-70E740481C1C}">
                <a14:useLocalDpi xmlns:a14="http://schemas.microsoft.com/office/drawing/2010/main" val="0"/>
              </a:ext>
            </a:extLst>
          </a:blip>
          <a:srcRect t="5858"/>
          <a:stretch/>
        </p:blipFill>
        <p:spPr>
          <a:xfrm>
            <a:off x="20" y="10"/>
            <a:ext cx="12191980" cy="6857990"/>
          </a:xfrm>
          <a:prstGeom prst="rect">
            <a:avLst/>
          </a:prstGeom>
        </p:spPr>
      </p:pic>
    </p:spTree>
    <p:extLst>
      <p:ext uri="{BB962C8B-B14F-4D97-AF65-F5344CB8AC3E}">
        <p14:creationId xmlns:p14="http://schemas.microsoft.com/office/powerpoint/2010/main" val="2188832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9E787A-A567-464A-BB9E-E9B95AA41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A476B5-55AD-43A1-B1FB-5AC76B54F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Map&#10;&#10;Description automatically generated">
            <a:extLst>
              <a:ext uri="{FF2B5EF4-FFF2-40B4-BE49-F238E27FC236}">
                <a16:creationId xmlns:a16="http://schemas.microsoft.com/office/drawing/2014/main" id="{5F9E7BAC-EF7F-414E-817C-25B57682EED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46350" y="643467"/>
            <a:ext cx="5699300" cy="5571066"/>
          </a:xfrm>
          <a:prstGeom prst="rect">
            <a:avLst/>
          </a:prstGeom>
        </p:spPr>
      </p:pic>
    </p:spTree>
    <p:extLst>
      <p:ext uri="{BB962C8B-B14F-4D97-AF65-F5344CB8AC3E}">
        <p14:creationId xmlns:p14="http://schemas.microsoft.com/office/powerpoint/2010/main" val="418246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667B5-3F46-4C55-8BA6-DD20B1AEB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60" y="643467"/>
            <a:ext cx="3889112" cy="5571066"/>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03832C-4B75-4760-BE31-A03ACF4329C1}"/>
              </a:ext>
            </a:extLst>
          </p:cNvPr>
          <p:cNvPicPr>
            <a:picLocks noChangeAspect="1"/>
          </p:cNvPicPr>
          <p:nvPr/>
        </p:nvPicPr>
        <p:blipFill>
          <a:blip r:embed="rId4"/>
          <a:stretch>
            <a:fillRect/>
          </a:stretch>
        </p:blipFill>
        <p:spPr>
          <a:xfrm>
            <a:off x="790371" y="1253622"/>
            <a:ext cx="3263068" cy="4350757"/>
          </a:xfrm>
          <a:prstGeom prst="rect">
            <a:avLst/>
          </a:prstGeom>
        </p:spPr>
      </p:pic>
      <p:sp>
        <p:nvSpPr>
          <p:cNvPr id="10" name="Rectangle 9">
            <a:extLst>
              <a:ext uri="{FF2B5EF4-FFF2-40B4-BE49-F238E27FC236}">
                <a16:creationId xmlns:a16="http://schemas.microsoft.com/office/drawing/2014/main" id="{D17606A9-D1FD-40EB-BB9A-8C89E29AB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6907" y="643467"/>
            <a:ext cx="6858121" cy="5571066"/>
          </a:xfrm>
          <a:prstGeom prst="rect">
            <a:avLst/>
          </a:prstGeom>
          <a:solidFill>
            <a:srgbClr val="FFFFFF"/>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2DBD9B-6616-4DDC-9101-995D7AC412C7}"/>
              </a:ext>
            </a:extLst>
          </p:cNvPr>
          <p:cNvPicPr>
            <a:picLocks noChangeAspect="1"/>
          </p:cNvPicPr>
          <p:nvPr/>
        </p:nvPicPr>
        <p:blipFill>
          <a:blip r:embed="rId5"/>
          <a:stretch>
            <a:fillRect/>
          </a:stretch>
        </p:blipFill>
        <p:spPr>
          <a:xfrm>
            <a:off x="5001219" y="1343231"/>
            <a:ext cx="6249496" cy="4171538"/>
          </a:xfrm>
          <a:prstGeom prst="rect">
            <a:avLst/>
          </a:prstGeom>
        </p:spPr>
      </p:pic>
    </p:spTree>
    <p:extLst>
      <p:ext uri="{BB962C8B-B14F-4D97-AF65-F5344CB8AC3E}">
        <p14:creationId xmlns:p14="http://schemas.microsoft.com/office/powerpoint/2010/main" val="15752660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508</Words>
  <Application>Microsoft Office PowerPoint</Application>
  <PresentationFormat>Widescreen</PresentationFormat>
  <Paragraphs>26</Paragraphs>
  <Slides>10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Abadi</vt:lpstr>
      <vt:lpstr>Arial</vt:lpstr>
      <vt:lpstr>Bookman Old Style</vt:lpstr>
      <vt:lpstr>Calibri</vt:lpstr>
      <vt:lpstr>Calibri Light</vt:lpstr>
      <vt:lpstr>Rockwell</vt:lpstr>
      <vt:lpstr>Damask</vt:lpstr>
      <vt:lpstr>Poland</vt:lpstr>
      <vt:lpstr>PowerPoint Presentation</vt:lpstr>
      <vt:lpstr>PowerPoint Presentation</vt:lpstr>
      <vt:lpstr>PowerPoint Presentation</vt:lpstr>
      <vt:lpstr>Basic phrases in Polish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Poland</dc:title>
  <dc:creator>Sekel, Danielle Jean</dc:creator>
  <cp:lastModifiedBy>Zorne, Eden</cp:lastModifiedBy>
  <cp:revision>14</cp:revision>
  <dcterms:created xsi:type="dcterms:W3CDTF">2021-11-16T18:33:20Z</dcterms:created>
  <dcterms:modified xsi:type="dcterms:W3CDTF">2023-10-13T15:51:56Z</dcterms:modified>
</cp:coreProperties>
</file>