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8" r:id="rId13"/>
    <p:sldId id="269" r:id="rId14"/>
    <p:sldId id="271" r:id="rId15"/>
    <p:sldId id="272" r:id="rId16"/>
    <p:sldId id="273" r:id="rId17"/>
    <p:sldId id="274" r:id="rId18"/>
    <p:sldId id="275" r:id="rId19"/>
    <p:sldId id="276" r:id="rId20"/>
    <p:sldId id="264" r:id="rId21"/>
    <p:sldId id="265" r:id="rId22"/>
    <p:sldId id="266"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42" d="100"/>
          <a:sy n="142" d="100"/>
        </p:scale>
        <p:origin x="15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3A650-FFEF-48FB-AA85-AA08DAFCBB73}"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BB5F9-C040-4583-8A02-90E6410EEFE1}" type="slidenum">
              <a:rPr lang="en-US" smtClean="0"/>
              <a:t>‹#›</a:t>
            </a:fld>
            <a:endParaRPr lang="en-US"/>
          </a:p>
        </p:txBody>
      </p:sp>
    </p:spTree>
    <p:extLst>
      <p:ext uri="{BB962C8B-B14F-4D97-AF65-F5344CB8AC3E}">
        <p14:creationId xmlns:p14="http://schemas.microsoft.com/office/powerpoint/2010/main" val="265502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BBB5F9-C040-4583-8A02-90E6410EEFE1}" type="slidenum">
              <a:rPr lang="en-US" smtClean="0"/>
              <a:t>1</a:t>
            </a:fld>
            <a:endParaRPr lang="en-US"/>
          </a:p>
        </p:txBody>
      </p:sp>
    </p:spTree>
    <p:extLst>
      <p:ext uri="{BB962C8B-B14F-4D97-AF65-F5344CB8AC3E}">
        <p14:creationId xmlns:p14="http://schemas.microsoft.com/office/powerpoint/2010/main" val="159166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Slippers</a:t>
            </a:r>
          </a:p>
        </p:txBody>
      </p:sp>
      <p:sp>
        <p:nvSpPr>
          <p:cNvPr id="4" name="Slide Number Placeholder 3"/>
          <p:cNvSpPr>
            <a:spLocks noGrp="1"/>
          </p:cNvSpPr>
          <p:nvPr>
            <p:ph type="sldNum" sz="quarter" idx="5"/>
          </p:nvPr>
        </p:nvSpPr>
        <p:spPr/>
        <p:txBody>
          <a:bodyPr/>
          <a:lstStyle/>
          <a:p>
            <a:fld id="{E4BBB5F9-C040-4583-8A02-90E6410EEFE1}" type="slidenum">
              <a:rPr lang="en-US" smtClean="0"/>
              <a:t>11</a:t>
            </a:fld>
            <a:endParaRPr lang="en-US"/>
          </a:p>
        </p:txBody>
      </p:sp>
    </p:spTree>
    <p:extLst>
      <p:ext uri="{BB962C8B-B14F-4D97-AF65-F5344CB8AC3E}">
        <p14:creationId xmlns:p14="http://schemas.microsoft.com/office/powerpoint/2010/main" val="248556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Necklaces/jewelry</a:t>
            </a:r>
          </a:p>
        </p:txBody>
      </p:sp>
      <p:sp>
        <p:nvSpPr>
          <p:cNvPr id="4" name="Slide Number Placeholder 3"/>
          <p:cNvSpPr>
            <a:spLocks noGrp="1"/>
          </p:cNvSpPr>
          <p:nvPr>
            <p:ph type="sldNum" sz="quarter" idx="5"/>
          </p:nvPr>
        </p:nvSpPr>
        <p:spPr/>
        <p:txBody>
          <a:bodyPr/>
          <a:lstStyle/>
          <a:p>
            <a:fld id="{E4BBB5F9-C040-4583-8A02-90E6410EEFE1}" type="slidenum">
              <a:rPr lang="en-US" smtClean="0"/>
              <a:t>12</a:t>
            </a:fld>
            <a:endParaRPr lang="en-US"/>
          </a:p>
        </p:txBody>
      </p:sp>
    </p:spTree>
    <p:extLst>
      <p:ext uri="{BB962C8B-B14F-4D97-AF65-F5344CB8AC3E}">
        <p14:creationId xmlns:p14="http://schemas.microsoft.com/office/powerpoint/2010/main" val="13673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Pillows, fabric</a:t>
            </a:r>
          </a:p>
        </p:txBody>
      </p:sp>
      <p:sp>
        <p:nvSpPr>
          <p:cNvPr id="4" name="Slide Number Placeholder 3"/>
          <p:cNvSpPr>
            <a:spLocks noGrp="1"/>
          </p:cNvSpPr>
          <p:nvPr>
            <p:ph type="sldNum" sz="quarter" idx="5"/>
          </p:nvPr>
        </p:nvSpPr>
        <p:spPr/>
        <p:txBody>
          <a:bodyPr/>
          <a:lstStyle/>
          <a:p>
            <a:fld id="{E4BBB5F9-C040-4583-8A02-90E6410EEFE1}" type="slidenum">
              <a:rPr lang="en-US" smtClean="0"/>
              <a:t>13</a:t>
            </a:fld>
            <a:endParaRPr lang="en-US"/>
          </a:p>
        </p:txBody>
      </p:sp>
    </p:spTree>
    <p:extLst>
      <p:ext uri="{BB962C8B-B14F-4D97-AF65-F5344CB8AC3E}">
        <p14:creationId xmlns:p14="http://schemas.microsoft.com/office/powerpoint/2010/main" val="165136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Dishes</a:t>
            </a:r>
          </a:p>
        </p:txBody>
      </p:sp>
      <p:sp>
        <p:nvSpPr>
          <p:cNvPr id="4" name="Slide Number Placeholder 3"/>
          <p:cNvSpPr>
            <a:spLocks noGrp="1"/>
          </p:cNvSpPr>
          <p:nvPr>
            <p:ph type="sldNum" sz="quarter" idx="5"/>
          </p:nvPr>
        </p:nvSpPr>
        <p:spPr/>
        <p:txBody>
          <a:bodyPr/>
          <a:lstStyle/>
          <a:p>
            <a:fld id="{E4BBB5F9-C040-4583-8A02-90E6410EEFE1}" type="slidenum">
              <a:rPr lang="en-US" smtClean="0"/>
              <a:t>14</a:t>
            </a:fld>
            <a:endParaRPr lang="en-US"/>
          </a:p>
        </p:txBody>
      </p:sp>
    </p:spTree>
    <p:extLst>
      <p:ext uri="{BB962C8B-B14F-4D97-AF65-F5344CB8AC3E}">
        <p14:creationId xmlns:p14="http://schemas.microsoft.com/office/powerpoint/2010/main" val="11924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Spices</a:t>
            </a:r>
          </a:p>
        </p:txBody>
      </p:sp>
      <p:sp>
        <p:nvSpPr>
          <p:cNvPr id="4" name="Slide Number Placeholder 3"/>
          <p:cNvSpPr>
            <a:spLocks noGrp="1"/>
          </p:cNvSpPr>
          <p:nvPr>
            <p:ph type="sldNum" sz="quarter" idx="5"/>
          </p:nvPr>
        </p:nvSpPr>
        <p:spPr/>
        <p:txBody>
          <a:bodyPr/>
          <a:lstStyle/>
          <a:p>
            <a:fld id="{E4BBB5F9-C040-4583-8A02-90E6410EEFE1}" type="slidenum">
              <a:rPr lang="en-US" smtClean="0"/>
              <a:t>15</a:t>
            </a:fld>
            <a:endParaRPr lang="en-US"/>
          </a:p>
        </p:txBody>
      </p:sp>
    </p:spTree>
    <p:extLst>
      <p:ext uri="{BB962C8B-B14F-4D97-AF65-F5344CB8AC3E}">
        <p14:creationId xmlns:p14="http://schemas.microsoft.com/office/powerpoint/2010/main" val="290651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Musical instruments-ouds, </a:t>
            </a:r>
            <a:r>
              <a:rPr lang="en-US" dirty="0" err="1"/>
              <a:t>sazes</a:t>
            </a:r>
            <a:r>
              <a:rPr lang="en-US" dirty="0"/>
              <a:t>, violins, bouzouki</a:t>
            </a:r>
          </a:p>
        </p:txBody>
      </p:sp>
      <p:sp>
        <p:nvSpPr>
          <p:cNvPr id="4" name="Slide Number Placeholder 3"/>
          <p:cNvSpPr>
            <a:spLocks noGrp="1"/>
          </p:cNvSpPr>
          <p:nvPr>
            <p:ph type="sldNum" sz="quarter" idx="5"/>
          </p:nvPr>
        </p:nvSpPr>
        <p:spPr/>
        <p:txBody>
          <a:bodyPr/>
          <a:lstStyle/>
          <a:p>
            <a:fld id="{E4BBB5F9-C040-4583-8A02-90E6410EEFE1}" type="slidenum">
              <a:rPr lang="en-US" smtClean="0"/>
              <a:t>16</a:t>
            </a:fld>
            <a:endParaRPr lang="en-US"/>
          </a:p>
        </p:txBody>
      </p:sp>
    </p:spTree>
    <p:extLst>
      <p:ext uri="{BB962C8B-B14F-4D97-AF65-F5344CB8AC3E}">
        <p14:creationId xmlns:p14="http://schemas.microsoft.com/office/powerpoint/2010/main" val="2980057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Turkey is a big country. A nine hour car ride from Istanbul will put  you in a totally different part of the country. This region is called Cappadocia, and you can already see that it is a very rural place – it doesn’t look anything like the photos we saw of Istanbul!</a:t>
            </a:r>
          </a:p>
        </p:txBody>
      </p:sp>
      <p:sp>
        <p:nvSpPr>
          <p:cNvPr id="4" name="Slide Number Placeholder 3"/>
          <p:cNvSpPr>
            <a:spLocks noGrp="1"/>
          </p:cNvSpPr>
          <p:nvPr>
            <p:ph type="sldNum" sz="quarter" idx="5"/>
          </p:nvPr>
        </p:nvSpPr>
        <p:spPr/>
        <p:txBody>
          <a:bodyPr/>
          <a:lstStyle/>
          <a:p>
            <a:fld id="{E4BBB5F9-C040-4583-8A02-90E6410EEFE1}" type="slidenum">
              <a:rPr lang="en-US" smtClean="0"/>
              <a:t>17</a:t>
            </a:fld>
            <a:endParaRPr lang="en-US"/>
          </a:p>
        </p:txBody>
      </p:sp>
    </p:spTree>
    <p:extLst>
      <p:ext uri="{BB962C8B-B14F-4D97-AF65-F5344CB8AC3E}">
        <p14:creationId xmlns:p14="http://schemas.microsoft.com/office/powerpoint/2010/main" val="2280979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Cappadocia is known for what are called subterranean cities. This means the cities are entirely underground! It is believed that these cities were built thousands of years ago in the 8</a:t>
            </a:r>
            <a:r>
              <a:rPr lang="en-US" baseline="30000" dirty="0"/>
              <a:t>th</a:t>
            </a:r>
            <a:r>
              <a:rPr lang="en-US" dirty="0"/>
              <a:t> century BCE. There are over 200 of these underground cities in this region of Turkey. You can see how they would be built and organized in the picture above, with a series of tunnels connecting all of the underground rooms. They were discovered by local residents in the 1960s, and today many people make the trip to visit. Some of the rooms have even been turned into hotel rooms! Would you stay in an underground hotel room?</a:t>
            </a:r>
          </a:p>
        </p:txBody>
      </p:sp>
      <p:sp>
        <p:nvSpPr>
          <p:cNvPr id="4" name="Slide Number Placeholder 3"/>
          <p:cNvSpPr>
            <a:spLocks noGrp="1"/>
          </p:cNvSpPr>
          <p:nvPr>
            <p:ph type="sldNum" sz="quarter" idx="5"/>
          </p:nvPr>
        </p:nvSpPr>
        <p:spPr/>
        <p:txBody>
          <a:bodyPr/>
          <a:lstStyle/>
          <a:p>
            <a:fld id="{E4BBB5F9-C040-4583-8A02-90E6410EEFE1}" type="slidenum">
              <a:rPr lang="en-US" smtClean="0"/>
              <a:t>18</a:t>
            </a:fld>
            <a:endParaRPr lang="en-US"/>
          </a:p>
        </p:txBody>
      </p:sp>
    </p:spTree>
    <p:extLst>
      <p:ext uri="{BB962C8B-B14F-4D97-AF65-F5344CB8AC3E}">
        <p14:creationId xmlns:p14="http://schemas.microsoft.com/office/powerpoint/2010/main" val="40001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interesting thing about Cappadocia are these rock formations called fairy chimneys. They look like they could be chimneys you’d find on top of fairy houses, these are natural rock structures that are made from soft volcanic rock. Because this rock is very soft, years of wind and water have worn the rock down to these unique shapes. When people long ago realized how soft this rock was, they carved holes in them to act as windows and rooms – much like the holes you can see above.</a:t>
            </a:r>
          </a:p>
        </p:txBody>
      </p:sp>
      <p:sp>
        <p:nvSpPr>
          <p:cNvPr id="4" name="Slide Number Placeholder 3"/>
          <p:cNvSpPr>
            <a:spLocks noGrp="1"/>
          </p:cNvSpPr>
          <p:nvPr>
            <p:ph type="sldNum" sz="quarter" idx="5"/>
          </p:nvPr>
        </p:nvSpPr>
        <p:spPr/>
        <p:txBody>
          <a:bodyPr/>
          <a:lstStyle/>
          <a:p>
            <a:fld id="{E4BBB5F9-C040-4583-8A02-90E6410EEFE1}" type="slidenum">
              <a:rPr lang="en-US" smtClean="0"/>
              <a:t>19</a:t>
            </a:fld>
            <a:endParaRPr lang="en-US"/>
          </a:p>
        </p:txBody>
      </p:sp>
    </p:spTree>
    <p:extLst>
      <p:ext uri="{BB962C8B-B14F-4D97-AF65-F5344CB8AC3E}">
        <p14:creationId xmlns:p14="http://schemas.microsoft.com/office/powerpoint/2010/main" val="1774940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Cappadocia is perhaps best known for hot air balloon rides. People from all over the world travel to this remote part of Turkey to experience going for a hot air balloon ride over the fairy chimneys. Each day at sun rise, hundreds of hot air balloons take off over this landscape. Pretty cool and very beautiful! </a:t>
            </a:r>
          </a:p>
        </p:txBody>
      </p:sp>
      <p:sp>
        <p:nvSpPr>
          <p:cNvPr id="4" name="Slide Number Placeholder 3"/>
          <p:cNvSpPr>
            <a:spLocks noGrp="1"/>
          </p:cNvSpPr>
          <p:nvPr>
            <p:ph type="sldNum" sz="quarter" idx="5"/>
          </p:nvPr>
        </p:nvSpPr>
        <p:spPr/>
        <p:txBody>
          <a:bodyPr/>
          <a:lstStyle/>
          <a:p>
            <a:fld id="{E4BBB5F9-C040-4583-8A02-90E6410EEFE1}" type="slidenum">
              <a:rPr lang="en-US" smtClean="0"/>
              <a:t>20</a:t>
            </a:fld>
            <a:endParaRPr lang="en-US"/>
          </a:p>
        </p:txBody>
      </p:sp>
    </p:spTree>
    <p:extLst>
      <p:ext uri="{BB962C8B-B14F-4D97-AF65-F5344CB8AC3E}">
        <p14:creationId xmlns:p14="http://schemas.microsoft.com/office/powerpoint/2010/main" val="347606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Turkiye</a:t>
            </a:r>
            <a:r>
              <a:rPr lang="en-US" dirty="0"/>
              <a:t> is a transcontinental country, meaning that it is on two continents – Europe and Asia. Over 84 million people live in </a:t>
            </a:r>
            <a:r>
              <a:rPr lang="en-US" dirty="0" err="1"/>
              <a:t>Turkiye</a:t>
            </a:r>
            <a:r>
              <a:rPr lang="en-US" dirty="0"/>
              <a:t>. The flag is red with a white star and a crescent moon.</a:t>
            </a:r>
          </a:p>
        </p:txBody>
      </p:sp>
      <p:sp>
        <p:nvSpPr>
          <p:cNvPr id="4" name="Slide Number Placeholder 3"/>
          <p:cNvSpPr>
            <a:spLocks noGrp="1"/>
          </p:cNvSpPr>
          <p:nvPr>
            <p:ph type="sldNum" sz="quarter" idx="5"/>
          </p:nvPr>
        </p:nvSpPr>
        <p:spPr/>
        <p:txBody>
          <a:bodyPr/>
          <a:lstStyle/>
          <a:p>
            <a:fld id="{E4BBB5F9-C040-4583-8A02-90E6410EEFE1}" type="slidenum">
              <a:rPr lang="en-US" smtClean="0"/>
              <a:t>2</a:t>
            </a:fld>
            <a:endParaRPr lang="en-US"/>
          </a:p>
        </p:txBody>
      </p:sp>
    </p:spTree>
    <p:extLst>
      <p:ext uri="{BB962C8B-B14F-4D97-AF65-F5344CB8AC3E}">
        <p14:creationId xmlns:p14="http://schemas.microsoft.com/office/powerpoint/2010/main" val="57100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say goodbye in Turkish – </a:t>
            </a:r>
            <a:r>
              <a:rPr lang="en-US" dirty="0" err="1"/>
              <a:t>hosca</a:t>
            </a:r>
            <a:r>
              <a:rPr lang="en-US" dirty="0"/>
              <a:t> </a:t>
            </a:r>
            <a:r>
              <a:rPr lang="en-US" dirty="0" err="1"/>
              <a:t>kal</a:t>
            </a:r>
            <a:r>
              <a:rPr lang="en-US" dirty="0"/>
              <a:t> is said by the person who is leaving, and </a:t>
            </a:r>
            <a:r>
              <a:rPr lang="en-US" dirty="0" err="1"/>
              <a:t>gule</a:t>
            </a:r>
            <a:r>
              <a:rPr lang="en-US" dirty="0"/>
              <a:t> </a:t>
            </a:r>
            <a:r>
              <a:rPr lang="en-US" dirty="0" err="1"/>
              <a:t>gule</a:t>
            </a:r>
            <a:r>
              <a:rPr lang="en-US" dirty="0"/>
              <a:t> is said by the person staying. (So, if you had someone over visiting you at your home…)</a:t>
            </a:r>
          </a:p>
          <a:p>
            <a:endParaRPr lang="en-US" dirty="0"/>
          </a:p>
          <a:p>
            <a:r>
              <a:rPr lang="en-US" dirty="0" err="1"/>
              <a:t>Kolay</a:t>
            </a:r>
            <a:r>
              <a:rPr lang="en-US" dirty="0"/>
              <a:t> </a:t>
            </a:r>
            <a:r>
              <a:rPr lang="en-US" dirty="0" err="1"/>
              <a:t>gelsin</a:t>
            </a:r>
            <a:r>
              <a:rPr lang="en-US" dirty="0"/>
              <a:t> is a general greeting that many people say to each other, even in passing on the street. It literally means “may it come easily to you” – it doesn’t really have an equal saying in English, but you can say it to anyone when you are wishing them a good day.</a:t>
            </a:r>
          </a:p>
        </p:txBody>
      </p:sp>
      <p:sp>
        <p:nvSpPr>
          <p:cNvPr id="4" name="Slide Number Placeholder 3"/>
          <p:cNvSpPr>
            <a:spLocks noGrp="1"/>
          </p:cNvSpPr>
          <p:nvPr>
            <p:ph type="sldNum" sz="quarter" idx="5"/>
          </p:nvPr>
        </p:nvSpPr>
        <p:spPr/>
        <p:txBody>
          <a:bodyPr/>
          <a:lstStyle/>
          <a:p>
            <a:fld id="{E4BBB5F9-C040-4583-8A02-90E6410EEFE1}" type="slidenum">
              <a:rPr lang="en-US" smtClean="0"/>
              <a:t>3</a:t>
            </a:fld>
            <a:endParaRPr lang="en-US"/>
          </a:p>
        </p:txBody>
      </p:sp>
    </p:spTree>
    <p:extLst>
      <p:ext uri="{BB962C8B-B14F-4D97-AF65-F5344CB8AC3E}">
        <p14:creationId xmlns:p14="http://schemas.microsoft.com/office/powerpoint/2010/main" val="323213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capital city of </a:t>
            </a:r>
            <a:r>
              <a:rPr lang="en-US" dirty="0" err="1"/>
              <a:t>Turkiye</a:t>
            </a:r>
            <a:r>
              <a:rPr lang="en-US" dirty="0"/>
              <a:t>, called Istanbul. It is right on the </a:t>
            </a:r>
            <a:r>
              <a:rPr lang="en-US" dirty="0" err="1"/>
              <a:t>Bosphorus</a:t>
            </a:r>
            <a:r>
              <a:rPr lang="en-US" dirty="0"/>
              <a:t> strait, and the city of Istanbul is actually in both Europe and Asia! The bridge you see here is called the </a:t>
            </a:r>
            <a:r>
              <a:rPr lang="en-US" dirty="0" err="1"/>
              <a:t>Bosphorus</a:t>
            </a:r>
            <a:r>
              <a:rPr lang="en-US" dirty="0"/>
              <a:t> bridge, and it connects both continents. If you drive across it starting on the European side, you’ll be in Asia on the other end of the bridge! Pretty cool!</a:t>
            </a:r>
          </a:p>
        </p:txBody>
      </p:sp>
      <p:sp>
        <p:nvSpPr>
          <p:cNvPr id="4" name="Slide Number Placeholder 3"/>
          <p:cNvSpPr>
            <a:spLocks noGrp="1"/>
          </p:cNvSpPr>
          <p:nvPr>
            <p:ph type="sldNum" sz="quarter" idx="5"/>
          </p:nvPr>
        </p:nvSpPr>
        <p:spPr/>
        <p:txBody>
          <a:bodyPr/>
          <a:lstStyle/>
          <a:p>
            <a:fld id="{E4BBB5F9-C040-4583-8A02-90E6410EEFE1}" type="slidenum">
              <a:rPr lang="en-US" smtClean="0"/>
              <a:t>4</a:t>
            </a:fld>
            <a:endParaRPr lang="en-US"/>
          </a:p>
        </p:txBody>
      </p:sp>
    </p:spTree>
    <p:extLst>
      <p:ext uri="{BB962C8B-B14F-4D97-AF65-F5344CB8AC3E}">
        <p14:creationId xmlns:p14="http://schemas.microsoft.com/office/powerpoint/2010/main" val="308148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famous landmarks found in Istanbul – the first is the Hagia Sophia and the second is called the Blue Mosque. I think you’ll see why in just a minute.</a:t>
            </a:r>
          </a:p>
        </p:txBody>
      </p:sp>
      <p:sp>
        <p:nvSpPr>
          <p:cNvPr id="4" name="Slide Number Placeholder 3"/>
          <p:cNvSpPr>
            <a:spLocks noGrp="1"/>
          </p:cNvSpPr>
          <p:nvPr>
            <p:ph type="sldNum" sz="quarter" idx="5"/>
          </p:nvPr>
        </p:nvSpPr>
        <p:spPr/>
        <p:txBody>
          <a:bodyPr/>
          <a:lstStyle/>
          <a:p>
            <a:fld id="{E4BBB5F9-C040-4583-8A02-90E6410EEFE1}" type="slidenum">
              <a:rPr lang="en-US" smtClean="0"/>
              <a:t>5</a:t>
            </a:fld>
            <a:endParaRPr lang="en-US"/>
          </a:p>
        </p:txBody>
      </p:sp>
    </p:spTree>
    <p:extLst>
      <p:ext uri="{BB962C8B-B14F-4D97-AF65-F5344CB8AC3E}">
        <p14:creationId xmlns:p14="http://schemas.microsoft.com/office/powerpoint/2010/main" val="2356529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photos from the inside of the Hagia Sophia. It is very ornate, with lots of gold decorations and famous works of art found inside. In the old times, this was the spot where kings were coronated. The second photo shows the spot where they would crown new kings as a part of a special celebration. Today, the Hagia Sophia is used as a museum, so anyone can go in and visit.</a:t>
            </a:r>
          </a:p>
        </p:txBody>
      </p:sp>
      <p:sp>
        <p:nvSpPr>
          <p:cNvPr id="4" name="Slide Number Placeholder 3"/>
          <p:cNvSpPr>
            <a:spLocks noGrp="1"/>
          </p:cNvSpPr>
          <p:nvPr>
            <p:ph type="sldNum" sz="quarter" idx="5"/>
          </p:nvPr>
        </p:nvSpPr>
        <p:spPr/>
        <p:txBody>
          <a:bodyPr/>
          <a:lstStyle/>
          <a:p>
            <a:fld id="{E4BBB5F9-C040-4583-8A02-90E6410EEFE1}" type="slidenum">
              <a:rPr lang="en-US" smtClean="0"/>
              <a:t>6</a:t>
            </a:fld>
            <a:endParaRPr lang="en-US"/>
          </a:p>
        </p:txBody>
      </p:sp>
    </p:spTree>
    <p:extLst>
      <p:ext uri="{BB962C8B-B14F-4D97-AF65-F5344CB8AC3E}">
        <p14:creationId xmlns:p14="http://schemas.microsoft.com/office/powerpoint/2010/main" val="391676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Blue Mosque? Here are some photos from the inside. Can you see why it is called the Blue Mosque now? It is well known for the bright colorful blue designs found inside. The bottom photo is a picture of me and a friend when we went to visit Istanbul many years ago. Because the Blue Mosque is still used as a place of worship, you have to remove your shoes and cover your arms and head before entering. It was really beautiful, and I hope to return one day to visit again!</a:t>
            </a:r>
          </a:p>
        </p:txBody>
      </p:sp>
      <p:sp>
        <p:nvSpPr>
          <p:cNvPr id="4" name="Slide Number Placeholder 3"/>
          <p:cNvSpPr>
            <a:spLocks noGrp="1"/>
          </p:cNvSpPr>
          <p:nvPr>
            <p:ph type="sldNum" sz="quarter" idx="5"/>
          </p:nvPr>
        </p:nvSpPr>
        <p:spPr/>
        <p:txBody>
          <a:bodyPr/>
          <a:lstStyle/>
          <a:p>
            <a:fld id="{E4BBB5F9-C040-4583-8A02-90E6410EEFE1}" type="slidenum">
              <a:rPr lang="en-US" smtClean="0"/>
              <a:t>7</a:t>
            </a:fld>
            <a:endParaRPr lang="en-US"/>
          </a:p>
        </p:txBody>
      </p:sp>
    </p:spTree>
    <p:extLst>
      <p:ext uri="{BB962C8B-B14F-4D97-AF65-F5344CB8AC3E}">
        <p14:creationId xmlns:p14="http://schemas.microsoft.com/office/powerpoint/2010/main" val="4381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neat place in Istanbul is the Grand Bazaar. This is a market that sells all sorts of items, from beautiful glass lamps to traditional Turkish rugs (called kilim) and even different kinds of tea made from dried herbs.</a:t>
            </a:r>
          </a:p>
        </p:txBody>
      </p:sp>
      <p:sp>
        <p:nvSpPr>
          <p:cNvPr id="4" name="Slide Number Placeholder 3"/>
          <p:cNvSpPr>
            <a:spLocks noGrp="1"/>
          </p:cNvSpPr>
          <p:nvPr>
            <p:ph type="sldNum" sz="quarter" idx="5"/>
          </p:nvPr>
        </p:nvSpPr>
        <p:spPr/>
        <p:txBody>
          <a:bodyPr/>
          <a:lstStyle/>
          <a:p>
            <a:fld id="{E4BBB5F9-C040-4583-8A02-90E6410EEFE1}" type="slidenum">
              <a:rPr lang="en-US" smtClean="0"/>
              <a:t>8</a:t>
            </a:fld>
            <a:endParaRPr lang="en-US"/>
          </a:p>
        </p:txBody>
      </p:sp>
    </p:spTree>
    <p:extLst>
      <p:ext uri="{BB962C8B-B14F-4D97-AF65-F5344CB8AC3E}">
        <p14:creationId xmlns:p14="http://schemas.microsoft.com/office/powerpoint/2010/main" val="119690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Bazaar also has lots of beautiful lanterns.</a:t>
            </a:r>
          </a:p>
        </p:txBody>
      </p:sp>
      <p:sp>
        <p:nvSpPr>
          <p:cNvPr id="4" name="Slide Number Placeholder 3"/>
          <p:cNvSpPr>
            <a:spLocks noGrp="1"/>
          </p:cNvSpPr>
          <p:nvPr>
            <p:ph type="sldNum" sz="quarter" idx="5"/>
          </p:nvPr>
        </p:nvSpPr>
        <p:spPr/>
        <p:txBody>
          <a:bodyPr/>
          <a:lstStyle/>
          <a:p>
            <a:fld id="{E4BBB5F9-C040-4583-8A02-90E6410EEFE1}" type="slidenum">
              <a:rPr lang="en-US" smtClean="0"/>
              <a:t>9</a:t>
            </a:fld>
            <a:endParaRPr lang="en-US"/>
          </a:p>
        </p:txBody>
      </p:sp>
    </p:spTree>
    <p:extLst>
      <p:ext uri="{BB962C8B-B14F-4D97-AF65-F5344CB8AC3E}">
        <p14:creationId xmlns:p14="http://schemas.microsoft.com/office/powerpoint/2010/main" val="32327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1982-C3A8-4AF4-8102-DA9EAE0C9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ACD332-B76A-4FFB-9EFC-D2F9B58558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3FAAF6-EE8E-44C5-9AEC-39BC46DF9369}"/>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A3956C55-8033-4573-88A1-36351D764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F3329-E7BA-4606-B0F8-F359262EF44F}"/>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250551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F0A5-E788-4B00-998A-29A9453887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8802E0-51AA-47F3-9E14-8D695B7128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9FE1E-9404-4062-86D6-68F72AAD5018}"/>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8D7E2FCE-C1C6-4287-A371-BF21856CA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A5CBD-A334-4252-878A-482CFCD7B5FF}"/>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187181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3FE6CD-EFF2-48EC-8559-B8BE2373C3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69F5F-C3AE-44DC-8EE1-890C80DB17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44383-CFE8-423E-89FA-29611B18B9C3}"/>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F9C0CEFB-B074-4AAA-8529-2B923F178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36D9A-BBB0-486F-B6DE-CC861E1C6EF6}"/>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290973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C852-B9F9-4715-9DFD-2958A74BC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670E3-8598-4D7F-9844-274124F27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FC78E-E1D2-470D-82C6-14C5FE472CDF}"/>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BB90A9EC-3FAE-49C2-B8D6-F792C4266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9143B-7215-4D45-AFAE-7E4882F5A694}"/>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333816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43F65-AA2F-407D-BA66-99DCDEA21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DC22F-D719-48B6-B55B-08BDD4659A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9F842-CCE0-464A-B25C-B8EA5D964EBC}"/>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1B7AD9E0-DA12-4CD5-B5BB-699233963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35009-072A-483E-A76C-C4DFA10247F3}"/>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248755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385-2BB6-4EA2-AF03-A4D266A33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A15CA-4380-4073-9175-687CC1B776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A4C80-E512-4573-BCB9-FE8FE38B64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3689E8-47FA-4B50-8BF4-5DD8FCE00C71}"/>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6" name="Footer Placeholder 5">
            <a:extLst>
              <a:ext uri="{FF2B5EF4-FFF2-40B4-BE49-F238E27FC236}">
                <a16:creationId xmlns:a16="http://schemas.microsoft.com/office/drawing/2014/main" id="{08B750F0-CCBC-473C-9E06-1126B8EF3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AB547-DC7D-41CB-9C1C-1751AD77E8ED}"/>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672515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4FB3-EC35-465B-97E4-2020A35D42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D08302-6749-4ACB-9172-9D9277F0DD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4A04A-2281-40A9-A523-6C860A3EAF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4631A-AD73-4934-94DB-C9F9914F3C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1F3CA-85F5-4596-AF93-41438B26F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5FC7A6-A898-4AAC-BCB5-ED5C8821E41C}"/>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8" name="Footer Placeholder 7">
            <a:extLst>
              <a:ext uri="{FF2B5EF4-FFF2-40B4-BE49-F238E27FC236}">
                <a16:creationId xmlns:a16="http://schemas.microsoft.com/office/drawing/2014/main" id="{48624C61-F0FC-4868-B8ED-6D9F11831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0EADCE-FAE4-43CF-A046-95AF2A0FCAA3}"/>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32252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62D-C887-471E-9F4C-09937707E6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C859E-9BBF-4B11-93AE-525C49E86579}"/>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4" name="Footer Placeholder 3">
            <a:extLst>
              <a:ext uri="{FF2B5EF4-FFF2-40B4-BE49-F238E27FC236}">
                <a16:creationId xmlns:a16="http://schemas.microsoft.com/office/drawing/2014/main" id="{2761E095-8249-47EF-AAED-14EF949FE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AAFB3-4C2D-460F-9E2C-8C7C3A9DB88B}"/>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356598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53EA73-B2D8-41F0-9299-B59188324352}"/>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3" name="Footer Placeholder 2">
            <a:extLst>
              <a:ext uri="{FF2B5EF4-FFF2-40B4-BE49-F238E27FC236}">
                <a16:creationId xmlns:a16="http://schemas.microsoft.com/office/drawing/2014/main" id="{1E699CC2-DBC5-4906-855E-50DDD00FDF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40C4A6-49C3-4302-AD4C-50EDAE5DF12D}"/>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312055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15C5-1D69-4034-AC7D-8BA33F7BF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9279C1-13CB-421D-B28F-F15BF02F7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6ECEFE-DCEF-4777-BBED-0B58D1FED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9091E3-8F2C-49B2-9FA4-5D28D7C48A78}"/>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6" name="Footer Placeholder 5">
            <a:extLst>
              <a:ext uri="{FF2B5EF4-FFF2-40B4-BE49-F238E27FC236}">
                <a16:creationId xmlns:a16="http://schemas.microsoft.com/office/drawing/2014/main" id="{D141CF11-06E5-4D9E-A2E4-2AA3626ED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666A5-AA42-4FF6-9F9B-E940654D9FA0}"/>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1709044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CF9F-40D7-44FE-895D-6C9999CB27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A7D97A-C10B-4F64-83F9-BBD536BBB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E98082-05D9-4A1D-94AF-08253807C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2DB91-8BF4-4A11-8294-FC20AAA39819}"/>
              </a:ext>
            </a:extLst>
          </p:cNvPr>
          <p:cNvSpPr>
            <a:spLocks noGrp="1"/>
          </p:cNvSpPr>
          <p:nvPr>
            <p:ph type="dt" sz="half" idx="10"/>
          </p:nvPr>
        </p:nvSpPr>
        <p:spPr/>
        <p:txBody>
          <a:bodyPr/>
          <a:lstStyle/>
          <a:p>
            <a:fld id="{35A447A7-7445-4505-9F34-8270C45AAF14}" type="datetimeFigureOut">
              <a:rPr lang="en-US" smtClean="0"/>
              <a:t>9/1/2023</a:t>
            </a:fld>
            <a:endParaRPr lang="en-US"/>
          </a:p>
        </p:txBody>
      </p:sp>
      <p:sp>
        <p:nvSpPr>
          <p:cNvPr id="6" name="Footer Placeholder 5">
            <a:extLst>
              <a:ext uri="{FF2B5EF4-FFF2-40B4-BE49-F238E27FC236}">
                <a16:creationId xmlns:a16="http://schemas.microsoft.com/office/drawing/2014/main" id="{443BA809-A884-4E4E-8249-9642FCBFE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4913D-C99B-490C-8124-891C862C641A}"/>
              </a:ext>
            </a:extLst>
          </p:cNvPr>
          <p:cNvSpPr>
            <a:spLocks noGrp="1"/>
          </p:cNvSpPr>
          <p:nvPr>
            <p:ph type="sldNum" sz="quarter" idx="12"/>
          </p:nvPr>
        </p:nvSpPr>
        <p:spPr/>
        <p:txBody>
          <a:bodyPr/>
          <a:lstStyle/>
          <a:p>
            <a:fld id="{2DEC47ED-3D6A-467C-AAA6-F167BD78F7C0}" type="slidenum">
              <a:rPr lang="en-US" smtClean="0"/>
              <a:t>‹#›</a:t>
            </a:fld>
            <a:endParaRPr lang="en-US"/>
          </a:p>
        </p:txBody>
      </p:sp>
    </p:spTree>
    <p:extLst>
      <p:ext uri="{BB962C8B-B14F-4D97-AF65-F5344CB8AC3E}">
        <p14:creationId xmlns:p14="http://schemas.microsoft.com/office/powerpoint/2010/main" val="152465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8683A-44BA-4830-B0CA-8C66F5BAC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CEEA6-EB4A-48A9-A191-4710FEEE8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026BE-BF14-4192-9A86-C5CF919EB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447A7-7445-4505-9F34-8270C45AAF14}" type="datetimeFigureOut">
              <a:rPr lang="en-US" smtClean="0"/>
              <a:t>9/1/2023</a:t>
            </a:fld>
            <a:endParaRPr lang="en-US"/>
          </a:p>
        </p:txBody>
      </p:sp>
      <p:sp>
        <p:nvSpPr>
          <p:cNvPr id="5" name="Footer Placeholder 4">
            <a:extLst>
              <a:ext uri="{FF2B5EF4-FFF2-40B4-BE49-F238E27FC236}">
                <a16:creationId xmlns:a16="http://schemas.microsoft.com/office/drawing/2014/main" id="{BBEA8419-5072-4B62-8022-C5EE309E6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CD40B5-228F-49C8-B615-A236B2ADC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C47ED-3D6A-467C-AAA6-F167BD78F7C0}" type="slidenum">
              <a:rPr lang="en-US" smtClean="0"/>
              <a:t>‹#›</a:t>
            </a:fld>
            <a:endParaRPr lang="en-US"/>
          </a:p>
        </p:txBody>
      </p:sp>
    </p:spTree>
    <p:extLst>
      <p:ext uri="{BB962C8B-B14F-4D97-AF65-F5344CB8AC3E}">
        <p14:creationId xmlns:p14="http://schemas.microsoft.com/office/powerpoint/2010/main" val="12365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821D8C-49BE-BF86-98B7-B71BB87A0E75}"/>
              </a:ext>
            </a:extLst>
          </p:cNvPr>
          <p:cNvPicPr>
            <a:picLocks noChangeAspect="1"/>
          </p:cNvPicPr>
          <p:nvPr/>
        </p:nvPicPr>
        <p:blipFill rotWithShape="1">
          <a:blip r:embed="rId3"/>
          <a:srcRect t="18957" b="10510"/>
          <a:stretch/>
        </p:blipFill>
        <p:spPr>
          <a:xfrm>
            <a:off x="20" y="1282"/>
            <a:ext cx="12191980" cy="6856718"/>
          </a:xfrm>
          <a:prstGeom prst="rect">
            <a:avLst/>
          </a:prstGeom>
        </p:spPr>
      </p:pic>
      <p:sp>
        <p:nvSpPr>
          <p:cNvPr id="31" name="Rectangle 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722FF3B-4EDB-2E52-F905-9638B8E7151D}"/>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en-US" b="1" i="0" dirty="0" err="1">
                <a:effectLst/>
                <a:latin typeface="Calibri Light" panose="020F0302020204030204" pitchFamily="34" charset="0"/>
                <a:ea typeface="Calibri Light" panose="020F0302020204030204" pitchFamily="34" charset="0"/>
                <a:cs typeface="Calibri Light" panose="020F0302020204030204" pitchFamily="34" charset="0"/>
              </a:rPr>
              <a:t>Türkiye</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p:txBody>
      </p:sp>
      <p:cxnSp>
        <p:nvCxnSpPr>
          <p:cNvPr id="33" name="Straight Connector 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181001"/>
      </p:ext>
    </p:extLst>
  </p:cSld>
  <p:clrMapOvr>
    <a:masterClrMapping/>
  </p:clrMapOvr>
  <mc:AlternateContent xmlns:mc="http://schemas.openxmlformats.org/markup-compatibility/2006" xmlns:p14="http://schemas.microsoft.com/office/powerpoint/2010/main">
    <mc:Choice Requires="p14">
      <p:transition spd="slow" p14:dur="2000" advTm="12601"/>
    </mc:Choice>
    <mc:Fallback xmlns="">
      <p:transition spd="slow" advTm="126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colorful lights&#10;&#10;Description automatically generated">
            <a:extLst>
              <a:ext uri="{FF2B5EF4-FFF2-40B4-BE49-F238E27FC236}">
                <a16:creationId xmlns:a16="http://schemas.microsoft.com/office/drawing/2014/main" id="{D1F835FD-99B5-D232-82F4-4BA38D237A71}"/>
              </a:ext>
            </a:extLst>
          </p:cNvPr>
          <p:cNvPicPr>
            <a:picLocks noChangeAspect="1"/>
          </p:cNvPicPr>
          <p:nvPr/>
        </p:nvPicPr>
        <p:blipFill rotWithShape="1">
          <a:blip r:embed="rId2">
            <a:extLst>
              <a:ext uri="{28A0092B-C50C-407E-A947-70E740481C1C}">
                <a14:useLocalDpi xmlns:a14="http://schemas.microsoft.com/office/drawing/2010/main" val="0"/>
              </a:ext>
            </a:extLst>
          </a:blip>
          <a:srcRect t="3191" b="3654"/>
          <a:stretch/>
        </p:blipFill>
        <p:spPr>
          <a:xfrm>
            <a:off x="838199" y="735153"/>
            <a:ext cx="10515602" cy="5387693"/>
          </a:xfrm>
          <a:prstGeom prst="rect">
            <a:avLst/>
          </a:prstGeom>
        </p:spPr>
      </p:pic>
    </p:spTree>
    <p:extLst>
      <p:ext uri="{BB962C8B-B14F-4D97-AF65-F5344CB8AC3E}">
        <p14:creationId xmlns:p14="http://schemas.microsoft.com/office/powerpoint/2010/main" val="371067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35615C6-7536-B1E7-A6E6-72C4D63EF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37" b="13643"/>
          <a:stretch/>
        </p:blipFill>
        <p:spPr bwMode="auto">
          <a:xfrm>
            <a:off x="20" y="1282"/>
            <a:ext cx="12191980" cy="6856718"/>
          </a:xfrm>
          <a:prstGeom prst="rect">
            <a:avLst/>
          </a:prstGeom>
          <a:noFill/>
        </p:spPr>
      </p:pic>
    </p:spTree>
    <p:extLst>
      <p:ext uri="{BB962C8B-B14F-4D97-AF65-F5344CB8AC3E}">
        <p14:creationId xmlns:p14="http://schemas.microsoft.com/office/powerpoint/2010/main" val="201765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necklaces and bracelets from a store&#10;&#10;Description automatically generated">
            <a:extLst>
              <a:ext uri="{FF2B5EF4-FFF2-40B4-BE49-F238E27FC236}">
                <a16:creationId xmlns:a16="http://schemas.microsoft.com/office/drawing/2014/main" id="{D9AE9DC6-1BCC-553F-C82C-640E775F6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28" y="643466"/>
            <a:ext cx="8377544" cy="5571067"/>
          </a:xfrm>
          <a:prstGeom prst="rect">
            <a:avLst/>
          </a:prstGeom>
        </p:spPr>
      </p:pic>
    </p:spTree>
    <p:extLst>
      <p:ext uri="{BB962C8B-B14F-4D97-AF65-F5344CB8AC3E}">
        <p14:creationId xmlns:p14="http://schemas.microsoft.com/office/powerpoint/2010/main" val="54426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5AF9EC0-0567-BAC0-5DF4-4AB455E153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22" b="4192"/>
          <a:stretch/>
        </p:blipFill>
        <p:spPr bwMode="auto">
          <a:xfrm>
            <a:off x="20" y="1282"/>
            <a:ext cx="12191980" cy="6856718"/>
          </a:xfrm>
          <a:prstGeom prst="rect">
            <a:avLst/>
          </a:prstGeom>
          <a:noFill/>
        </p:spPr>
      </p:pic>
    </p:spTree>
    <p:extLst>
      <p:ext uri="{BB962C8B-B14F-4D97-AF65-F5344CB8AC3E}">
        <p14:creationId xmlns:p14="http://schemas.microsoft.com/office/powerpoint/2010/main" val="2862839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A7E684-6EFF-2B43-1414-CAAAB5552D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573779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variety of spices in containers&#10;&#10;Description automatically generated">
            <a:extLst>
              <a:ext uri="{FF2B5EF4-FFF2-40B4-BE49-F238E27FC236}">
                <a16:creationId xmlns:a16="http://schemas.microsoft.com/office/drawing/2014/main" id="{E2EE5CAE-FBCC-50B3-317B-39107B263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16" y="643466"/>
            <a:ext cx="8346167" cy="5571067"/>
          </a:xfrm>
          <a:prstGeom prst="rect">
            <a:avLst/>
          </a:prstGeom>
        </p:spPr>
      </p:pic>
    </p:spTree>
    <p:extLst>
      <p:ext uri="{BB962C8B-B14F-4D97-AF65-F5344CB8AC3E}">
        <p14:creationId xmlns:p14="http://schemas.microsoft.com/office/powerpoint/2010/main" val="1246845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3F24D36-4185-ED2F-14A1-B9DA01D03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51" r="1" b="11241"/>
          <a:stretch/>
        </p:blipFill>
        <p:spPr bwMode="auto">
          <a:xfrm>
            <a:off x="196850" y="173518"/>
            <a:ext cx="11798300" cy="6512763"/>
          </a:xfrm>
          <a:prstGeom prst="rect">
            <a:avLst/>
          </a:prstGeom>
          <a:noFill/>
        </p:spPr>
      </p:pic>
    </p:spTree>
    <p:extLst>
      <p:ext uri="{BB962C8B-B14F-4D97-AF65-F5344CB8AC3E}">
        <p14:creationId xmlns:p14="http://schemas.microsoft.com/office/powerpoint/2010/main" val="190299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andscape with a rocky hill and trees with Cappadocia in the background&#10;&#10;Description automatically generated with medium confidence">
            <a:extLst>
              <a:ext uri="{FF2B5EF4-FFF2-40B4-BE49-F238E27FC236}">
                <a16:creationId xmlns:a16="http://schemas.microsoft.com/office/drawing/2014/main" id="{24A36899-6BE4-ED46-9E9B-AF64EF4EC2F5}"/>
              </a:ext>
            </a:extLst>
          </p:cNvPr>
          <p:cNvPicPr>
            <a:picLocks noChangeAspect="1"/>
          </p:cNvPicPr>
          <p:nvPr/>
        </p:nvPicPr>
        <p:blipFill rotWithShape="1">
          <a:blip r:embed="rId3">
            <a:extLst>
              <a:ext uri="{28A0092B-C50C-407E-A947-70E740481C1C}">
                <a14:useLocalDpi xmlns:a14="http://schemas.microsoft.com/office/drawing/2010/main" val="0"/>
              </a:ext>
            </a:extLst>
          </a:blip>
          <a:srcRect t="1865" r="1" b="1"/>
          <a:stretch/>
        </p:blipFill>
        <p:spPr>
          <a:xfrm>
            <a:off x="196850" y="173518"/>
            <a:ext cx="11798300" cy="6512763"/>
          </a:xfrm>
          <a:prstGeom prst="rect">
            <a:avLst/>
          </a:prstGeom>
        </p:spPr>
      </p:pic>
    </p:spTree>
    <p:extLst>
      <p:ext uri="{BB962C8B-B14F-4D97-AF65-F5344CB8AC3E}">
        <p14:creationId xmlns:p14="http://schemas.microsoft.com/office/powerpoint/2010/main" val="652303601"/>
      </p:ext>
    </p:extLst>
  </p:cSld>
  <p:clrMapOvr>
    <a:masterClrMapping/>
  </p:clrMapOvr>
  <mc:AlternateContent xmlns:mc="http://schemas.openxmlformats.org/markup-compatibility/2006" xmlns:p14="http://schemas.microsoft.com/office/powerpoint/2010/main">
    <mc:Choice Requires="p14">
      <p:transition spd="slow" p14:dur="2000" advTm="25113"/>
    </mc:Choice>
    <mc:Fallback xmlns="">
      <p:transition spd="slow" advTm="2511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2AAC3A-BDAD-4E19-8983-CD1CEF058E00}"/>
              </a:ext>
            </a:extLst>
          </p:cNvPr>
          <p:cNvPicPr>
            <a:picLocks noChangeAspect="1"/>
          </p:cNvPicPr>
          <p:nvPr/>
        </p:nvPicPr>
        <p:blipFill rotWithShape="1">
          <a:blip r:embed="rId3"/>
          <a:srcRect l="6705" r="32119" b="-1"/>
          <a:stretch/>
        </p:blipFill>
        <p:spPr>
          <a:xfrm>
            <a:off x="191086" y="171715"/>
            <a:ext cx="5813197" cy="6129087"/>
          </a:xfrm>
          <a:prstGeom prst="rect">
            <a:avLst/>
          </a:prstGeom>
        </p:spPr>
      </p:pic>
      <p:pic>
        <p:nvPicPr>
          <p:cNvPr id="2" name="Picture 1">
            <a:extLst>
              <a:ext uri="{FF2B5EF4-FFF2-40B4-BE49-F238E27FC236}">
                <a16:creationId xmlns:a16="http://schemas.microsoft.com/office/drawing/2014/main" id="{65FDC03B-B8FC-4FA8-B17B-8FF594D40560}"/>
              </a:ext>
            </a:extLst>
          </p:cNvPr>
          <p:cNvPicPr>
            <a:picLocks noChangeAspect="1"/>
          </p:cNvPicPr>
          <p:nvPr/>
        </p:nvPicPr>
        <p:blipFill rotWithShape="1">
          <a:blip r:embed="rId4"/>
          <a:srcRect t="3572" b="14568"/>
          <a:stretch/>
        </p:blipFill>
        <p:spPr>
          <a:xfrm>
            <a:off x="6196929" y="171716"/>
            <a:ext cx="5803986" cy="3171422"/>
          </a:xfrm>
          <a:prstGeom prst="rect">
            <a:avLst/>
          </a:prstGeom>
        </p:spPr>
      </p:pic>
      <p:pic>
        <p:nvPicPr>
          <p:cNvPr id="4" name="Picture 3">
            <a:extLst>
              <a:ext uri="{FF2B5EF4-FFF2-40B4-BE49-F238E27FC236}">
                <a16:creationId xmlns:a16="http://schemas.microsoft.com/office/drawing/2014/main" id="{C39DA5F5-9F1D-4FE3-93AE-E79CA61DE979}"/>
              </a:ext>
            </a:extLst>
          </p:cNvPr>
          <p:cNvPicPr>
            <a:picLocks noChangeAspect="1"/>
          </p:cNvPicPr>
          <p:nvPr/>
        </p:nvPicPr>
        <p:blipFill rotWithShape="1">
          <a:blip r:embed="rId5"/>
          <a:srcRect t="10425"/>
          <a:stretch/>
        </p:blipFill>
        <p:spPr>
          <a:xfrm>
            <a:off x="6196929" y="3514856"/>
            <a:ext cx="5786386" cy="2785950"/>
          </a:xfrm>
          <a:prstGeom prst="rect">
            <a:avLst/>
          </a:prstGeom>
        </p:spPr>
      </p:pic>
    </p:spTree>
    <p:extLst>
      <p:ext uri="{BB962C8B-B14F-4D97-AF65-F5344CB8AC3E}">
        <p14:creationId xmlns:p14="http://schemas.microsoft.com/office/powerpoint/2010/main" val="2917144417"/>
      </p:ext>
    </p:extLst>
  </p:cSld>
  <p:clrMapOvr>
    <a:masterClrMapping/>
  </p:clrMapOvr>
  <mc:AlternateContent xmlns:mc="http://schemas.openxmlformats.org/markup-compatibility/2006" xmlns:p14="http://schemas.microsoft.com/office/powerpoint/2010/main">
    <mc:Choice Requires="p14">
      <p:transition spd="slow" p14:dur="2000" advTm="58408"/>
    </mc:Choice>
    <mc:Fallback xmlns="">
      <p:transition spd="slow" advTm="5840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0EE4F55-BB05-42F6-B6B5-8D7D05A4A298}"/>
              </a:ext>
            </a:extLst>
          </p:cNvPr>
          <p:cNvPicPr>
            <a:picLocks noChangeAspect="1"/>
          </p:cNvPicPr>
          <p:nvPr/>
        </p:nvPicPr>
        <p:blipFill rotWithShape="1">
          <a:blip r:embed="rId3"/>
          <a:srcRect l="10382" r="30577" b="1"/>
          <a:stretch/>
        </p:blipFill>
        <p:spPr>
          <a:xfrm>
            <a:off x="191086" y="171715"/>
            <a:ext cx="5813197" cy="6129087"/>
          </a:xfrm>
          <a:prstGeom prst="rect">
            <a:avLst/>
          </a:prstGeom>
        </p:spPr>
      </p:pic>
      <p:pic>
        <p:nvPicPr>
          <p:cNvPr id="2" name="Picture 1">
            <a:extLst>
              <a:ext uri="{FF2B5EF4-FFF2-40B4-BE49-F238E27FC236}">
                <a16:creationId xmlns:a16="http://schemas.microsoft.com/office/drawing/2014/main" id="{95B1B3A5-BED6-432B-A054-D3922AA29234}"/>
              </a:ext>
            </a:extLst>
          </p:cNvPr>
          <p:cNvPicPr>
            <a:picLocks noChangeAspect="1"/>
          </p:cNvPicPr>
          <p:nvPr/>
        </p:nvPicPr>
        <p:blipFill rotWithShape="1">
          <a:blip r:embed="rId4"/>
          <a:srcRect l="3463" r="-3" b="-3"/>
          <a:stretch/>
        </p:blipFill>
        <p:spPr>
          <a:xfrm>
            <a:off x="6196929" y="171716"/>
            <a:ext cx="5803986" cy="3171422"/>
          </a:xfrm>
          <a:prstGeom prst="rect">
            <a:avLst/>
          </a:prstGeom>
        </p:spPr>
      </p:pic>
      <p:pic>
        <p:nvPicPr>
          <p:cNvPr id="6" name="Picture 5" descr="A rocky mountain with many carved rocks with Cappadocia in the background&#10;&#10;Description automatically generated with low confidence">
            <a:extLst>
              <a:ext uri="{FF2B5EF4-FFF2-40B4-BE49-F238E27FC236}">
                <a16:creationId xmlns:a16="http://schemas.microsoft.com/office/drawing/2014/main" id="{EEB817F0-6B33-23B3-F19A-876BFBD570CC}"/>
              </a:ext>
            </a:extLst>
          </p:cNvPr>
          <p:cNvPicPr>
            <a:picLocks noChangeAspect="1"/>
          </p:cNvPicPr>
          <p:nvPr/>
        </p:nvPicPr>
        <p:blipFill rotWithShape="1">
          <a:blip r:embed="rId5">
            <a:extLst>
              <a:ext uri="{28A0092B-C50C-407E-A947-70E740481C1C}">
                <a14:useLocalDpi xmlns:a14="http://schemas.microsoft.com/office/drawing/2010/main" val="0"/>
              </a:ext>
            </a:extLst>
          </a:blip>
          <a:srcRect b="14406"/>
          <a:stretch/>
        </p:blipFill>
        <p:spPr>
          <a:xfrm>
            <a:off x="6196929" y="3514856"/>
            <a:ext cx="5786386" cy="2785950"/>
          </a:xfrm>
          <a:prstGeom prst="rect">
            <a:avLst/>
          </a:prstGeom>
        </p:spPr>
      </p:pic>
    </p:spTree>
    <p:extLst>
      <p:ext uri="{BB962C8B-B14F-4D97-AF65-F5344CB8AC3E}">
        <p14:creationId xmlns:p14="http://schemas.microsoft.com/office/powerpoint/2010/main" val="117939297"/>
      </p:ext>
    </p:extLst>
  </p:cSld>
  <p:clrMapOvr>
    <a:masterClrMapping/>
  </p:clrMapOvr>
  <mc:AlternateContent xmlns:mc="http://schemas.openxmlformats.org/markup-compatibility/2006" xmlns:p14="http://schemas.microsoft.com/office/powerpoint/2010/main">
    <mc:Choice Requires="p14">
      <p:transition spd="slow" p14:dur="2000" advTm="68309"/>
    </mc:Choice>
    <mc:Fallback xmlns="">
      <p:transition spd="slow" advTm="6830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7C570-7FEF-4B88-A8F5-05129968B873}"/>
              </a:ext>
            </a:extLst>
          </p:cNvPr>
          <p:cNvPicPr>
            <a:picLocks noChangeAspect="1"/>
          </p:cNvPicPr>
          <p:nvPr/>
        </p:nvPicPr>
        <p:blipFill rotWithShape="1">
          <a:blip r:embed="rId3"/>
          <a:srcRect r="4897"/>
          <a:stretch/>
        </p:blipFill>
        <p:spPr>
          <a:xfrm>
            <a:off x="643467" y="1537191"/>
            <a:ext cx="5291666" cy="3783617"/>
          </a:xfrm>
          <a:prstGeom prst="rect">
            <a:avLst/>
          </a:prstGeom>
        </p:spPr>
      </p:pic>
      <p:pic>
        <p:nvPicPr>
          <p:cNvPr id="5" name="Picture 4" descr="A red flag with a crescent and a star&#10;&#10;Description automatically generated">
            <a:extLst>
              <a:ext uri="{FF2B5EF4-FFF2-40B4-BE49-F238E27FC236}">
                <a16:creationId xmlns:a16="http://schemas.microsoft.com/office/drawing/2014/main" id="{5050751D-33E4-95D4-17BC-E820B3FBF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765" y="1940719"/>
            <a:ext cx="5291667" cy="2976562"/>
          </a:xfrm>
          <a:prstGeom prst="rect">
            <a:avLst/>
          </a:prstGeom>
        </p:spPr>
      </p:pic>
    </p:spTree>
    <p:extLst>
      <p:ext uri="{BB962C8B-B14F-4D97-AF65-F5344CB8AC3E}">
        <p14:creationId xmlns:p14="http://schemas.microsoft.com/office/powerpoint/2010/main" val="48259759"/>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Hot air balloons in the sky over a city&#10;&#10;Description automatically generated">
            <a:extLst>
              <a:ext uri="{FF2B5EF4-FFF2-40B4-BE49-F238E27FC236}">
                <a16:creationId xmlns:a16="http://schemas.microsoft.com/office/drawing/2014/main" id="{26E65167-6955-2876-E64D-C610489B018C}"/>
              </a:ext>
            </a:extLst>
          </p:cNvPr>
          <p:cNvPicPr>
            <a:picLocks noChangeAspect="1"/>
          </p:cNvPicPr>
          <p:nvPr/>
        </p:nvPicPr>
        <p:blipFill rotWithShape="1">
          <a:blip r:embed="rId3">
            <a:extLst>
              <a:ext uri="{28A0092B-C50C-407E-A947-70E740481C1C}">
                <a14:useLocalDpi xmlns:a14="http://schemas.microsoft.com/office/drawing/2010/main" val="0"/>
              </a:ext>
            </a:extLst>
          </a:blip>
          <a:srcRect r="3" b="10362"/>
          <a:stretch/>
        </p:blipFill>
        <p:spPr>
          <a:xfrm>
            <a:off x="321734" y="557189"/>
            <a:ext cx="4276956" cy="5743616"/>
          </a:xfrm>
          <a:prstGeom prst="rect">
            <a:avLst/>
          </a:prstGeom>
        </p:spPr>
      </p:pic>
      <p:pic>
        <p:nvPicPr>
          <p:cNvPr id="9" name="Picture 8" descr="Hot air balloons in the sky&#10;&#10;Description automatically generated">
            <a:extLst>
              <a:ext uri="{FF2B5EF4-FFF2-40B4-BE49-F238E27FC236}">
                <a16:creationId xmlns:a16="http://schemas.microsoft.com/office/drawing/2014/main" id="{EAEB2AA5-0634-A580-C758-A192ACBF433E}"/>
              </a:ext>
            </a:extLst>
          </p:cNvPr>
          <p:cNvPicPr>
            <a:picLocks noChangeAspect="1"/>
          </p:cNvPicPr>
          <p:nvPr/>
        </p:nvPicPr>
        <p:blipFill rotWithShape="1">
          <a:blip r:embed="rId4">
            <a:extLst>
              <a:ext uri="{28A0092B-C50C-407E-A947-70E740481C1C}">
                <a14:useLocalDpi xmlns:a14="http://schemas.microsoft.com/office/drawing/2010/main" val="0"/>
              </a:ext>
            </a:extLst>
          </a:blip>
          <a:srcRect l="6208" r="9759" b="-1"/>
          <a:stretch/>
        </p:blipFill>
        <p:spPr>
          <a:xfrm>
            <a:off x="4772525" y="557189"/>
            <a:ext cx="7097742" cy="5743616"/>
          </a:xfrm>
          <a:prstGeom prst="rect">
            <a:avLst/>
          </a:prstGeom>
        </p:spPr>
      </p:pic>
    </p:spTree>
    <p:extLst>
      <p:ext uri="{BB962C8B-B14F-4D97-AF65-F5344CB8AC3E}">
        <p14:creationId xmlns:p14="http://schemas.microsoft.com/office/powerpoint/2010/main" val="1280878764"/>
      </p:ext>
    </p:extLst>
  </p:cSld>
  <p:clrMapOvr>
    <a:masterClrMapping/>
  </p:clrMapOvr>
  <mc:AlternateContent xmlns:mc="http://schemas.openxmlformats.org/markup-compatibility/2006" xmlns:p14="http://schemas.microsoft.com/office/powerpoint/2010/main">
    <mc:Choice Requires="p14">
      <p:transition spd="slow" p14:dur="2000" advTm="33921"/>
    </mc:Choice>
    <mc:Fallback xmlns="">
      <p:transition spd="slow" advTm="3392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D6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4A043A-1F80-4FB5-80B2-994173A45212}"/>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sz="4400" kern="1200" dirty="0">
                <a:solidFill>
                  <a:srgbClr val="FFFFFF"/>
                </a:solidFill>
                <a:latin typeface="+mj-lt"/>
                <a:ea typeface="+mj-ea"/>
                <a:cs typeface="+mj-cs"/>
              </a:rPr>
              <a:t>Turkish Language</a:t>
            </a:r>
          </a:p>
        </p:txBody>
      </p:sp>
      <p:sp>
        <p:nvSpPr>
          <p:cNvPr id="12" name="Rectangle 11">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E4A1256-F178-4B1F-9002-5EEDF256504E}"/>
              </a:ext>
            </a:extLst>
          </p:cNvPr>
          <p:cNvPicPr>
            <a:picLocks noGrp="1" noChangeAspect="1"/>
          </p:cNvPicPr>
          <p:nvPr>
            <p:ph sz="half" idx="1"/>
          </p:nvPr>
        </p:nvPicPr>
        <p:blipFill>
          <a:blip r:embed="rId3"/>
          <a:stretch>
            <a:fillRect/>
          </a:stretch>
        </p:blipFill>
        <p:spPr>
          <a:xfrm>
            <a:off x="566744" y="3233548"/>
            <a:ext cx="6579910" cy="2500365"/>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F275BD7-D166-4697-A50F-6BC5DBF6EE2B}"/>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r>
              <a:rPr lang="en-US" dirty="0">
                <a:solidFill>
                  <a:srgbClr val="FFFFFF"/>
                </a:solidFill>
              </a:rPr>
              <a:t>Hello! | </a:t>
            </a:r>
            <a:r>
              <a:rPr lang="en-US" dirty="0" err="1">
                <a:solidFill>
                  <a:srgbClr val="FFFFFF"/>
                </a:solidFill>
              </a:rPr>
              <a:t>Merhaba</a:t>
            </a:r>
            <a:r>
              <a:rPr lang="en-US" dirty="0">
                <a:solidFill>
                  <a:srgbClr val="FFFFFF"/>
                </a:solidFill>
              </a:rPr>
              <a:t>!</a:t>
            </a:r>
            <a:br>
              <a:rPr lang="en-US" dirty="0">
                <a:solidFill>
                  <a:srgbClr val="FFFFFF"/>
                </a:solidFill>
              </a:rPr>
            </a:br>
            <a:endParaRPr lang="en-US" dirty="0">
              <a:solidFill>
                <a:srgbClr val="FFFFFF"/>
              </a:solidFill>
            </a:endParaRPr>
          </a:p>
          <a:p>
            <a:r>
              <a:rPr lang="en-US" dirty="0">
                <a:solidFill>
                  <a:srgbClr val="FFFFFF"/>
                </a:solidFill>
              </a:rPr>
              <a:t>Goodbye! </a:t>
            </a:r>
            <a:r>
              <a:rPr lang="en-US" dirty="0" err="1">
                <a:solidFill>
                  <a:srgbClr val="FFFFFF"/>
                </a:solidFill>
              </a:rPr>
              <a:t>Hoşça</a:t>
            </a:r>
            <a:r>
              <a:rPr lang="en-US" dirty="0">
                <a:solidFill>
                  <a:srgbClr val="FFFFFF"/>
                </a:solidFill>
              </a:rPr>
              <a:t> </a:t>
            </a:r>
            <a:r>
              <a:rPr lang="en-US" dirty="0" err="1">
                <a:solidFill>
                  <a:srgbClr val="FFFFFF"/>
                </a:solidFill>
              </a:rPr>
              <a:t>kal</a:t>
            </a:r>
            <a:r>
              <a:rPr lang="en-US" dirty="0">
                <a:solidFill>
                  <a:srgbClr val="FFFFFF"/>
                </a:solidFill>
              </a:rPr>
              <a:t>! OR </a:t>
            </a:r>
            <a:r>
              <a:rPr lang="en-US" dirty="0" err="1">
                <a:solidFill>
                  <a:srgbClr val="FFFFFF"/>
                </a:solidFill>
              </a:rPr>
              <a:t>Güle</a:t>
            </a:r>
            <a:r>
              <a:rPr lang="en-US" dirty="0">
                <a:solidFill>
                  <a:srgbClr val="FFFFFF"/>
                </a:solidFill>
              </a:rPr>
              <a:t> </a:t>
            </a:r>
            <a:r>
              <a:rPr lang="en-US" dirty="0" err="1">
                <a:solidFill>
                  <a:srgbClr val="FFFFFF"/>
                </a:solidFill>
              </a:rPr>
              <a:t>güle</a:t>
            </a:r>
            <a:r>
              <a:rPr lang="en-US" dirty="0">
                <a:solidFill>
                  <a:srgbClr val="FFFFFF"/>
                </a:solidFill>
              </a:rPr>
              <a:t>! </a:t>
            </a:r>
          </a:p>
          <a:p>
            <a:endParaRPr lang="en-US" dirty="0">
              <a:solidFill>
                <a:srgbClr val="FFFFFF"/>
              </a:solidFill>
            </a:endParaRPr>
          </a:p>
          <a:p>
            <a:r>
              <a:rPr lang="en-US" dirty="0">
                <a:solidFill>
                  <a:srgbClr val="FFFFFF"/>
                </a:solidFill>
              </a:rPr>
              <a:t>Thank you! </a:t>
            </a:r>
            <a:r>
              <a:rPr lang="en-US" b="0" i="0" dirty="0" err="1">
                <a:solidFill>
                  <a:schemeClr val="bg1"/>
                </a:solidFill>
                <a:effectLst/>
                <a:latin typeface="Google Sans"/>
              </a:rPr>
              <a:t>Teşekkür</a:t>
            </a:r>
            <a:r>
              <a:rPr lang="en-US" b="0" i="0" dirty="0">
                <a:solidFill>
                  <a:schemeClr val="bg1"/>
                </a:solidFill>
                <a:effectLst/>
                <a:latin typeface="Google Sans"/>
              </a:rPr>
              <a:t> </a:t>
            </a:r>
            <a:r>
              <a:rPr lang="en-US" b="0" i="0" dirty="0" err="1">
                <a:solidFill>
                  <a:schemeClr val="bg1"/>
                </a:solidFill>
                <a:effectLst/>
                <a:latin typeface="Google Sans"/>
              </a:rPr>
              <a:t>ederim</a:t>
            </a:r>
            <a:r>
              <a:rPr lang="en-US" b="0" i="0" dirty="0">
                <a:solidFill>
                  <a:schemeClr val="bg1"/>
                </a:solidFill>
                <a:effectLst/>
                <a:latin typeface="Google Sans"/>
              </a:rPr>
              <a:t>!</a:t>
            </a:r>
          </a:p>
          <a:p>
            <a:pPr marL="0" indent="0">
              <a:buNone/>
            </a:pPr>
            <a:endParaRPr lang="en-US" dirty="0">
              <a:solidFill>
                <a:schemeClr val="bg1"/>
              </a:solidFill>
            </a:endParaRPr>
          </a:p>
          <a:p>
            <a:r>
              <a:rPr lang="en-US" dirty="0">
                <a:solidFill>
                  <a:srgbClr val="FFFFFF"/>
                </a:solidFill>
              </a:rPr>
              <a:t>General greeting –</a:t>
            </a:r>
            <a:br>
              <a:rPr lang="en-US" dirty="0">
                <a:solidFill>
                  <a:srgbClr val="FFFFFF"/>
                </a:solidFill>
              </a:rPr>
            </a:br>
            <a:r>
              <a:rPr lang="en-US" dirty="0" err="1">
                <a:solidFill>
                  <a:srgbClr val="FFFFFF"/>
                </a:solidFill>
              </a:rPr>
              <a:t>Kolay</a:t>
            </a:r>
            <a:r>
              <a:rPr lang="en-US" dirty="0">
                <a:solidFill>
                  <a:srgbClr val="FFFFFF"/>
                </a:solidFill>
              </a:rPr>
              <a:t> </a:t>
            </a:r>
            <a:r>
              <a:rPr lang="en-US" dirty="0" err="1">
                <a:solidFill>
                  <a:srgbClr val="FFFFFF"/>
                </a:solidFill>
              </a:rPr>
              <a:t>gelsin</a:t>
            </a:r>
            <a:endParaRPr lang="en-US" dirty="0">
              <a:solidFill>
                <a:srgbClr val="FFFFFF"/>
              </a:solidFill>
            </a:endParaRPr>
          </a:p>
        </p:txBody>
      </p:sp>
    </p:spTree>
    <p:extLst>
      <p:ext uri="{BB962C8B-B14F-4D97-AF65-F5344CB8AC3E}">
        <p14:creationId xmlns:p14="http://schemas.microsoft.com/office/powerpoint/2010/main" val="3766204198"/>
      </p:ext>
    </p:extLst>
  </p:cSld>
  <p:clrMapOvr>
    <a:masterClrMapping/>
  </p:clrMapOvr>
  <mc:AlternateContent xmlns:mc="http://schemas.openxmlformats.org/markup-compatibility/2006" xmlns:p14="http://schemas.microsoft.com/office/powerpoint/2010/main">
    <mc:Choice Requires="p14">
      <p:transition spd="slow" p14:dur="2000" advTm="87166"/>
    </mc:Choice>
    <mc:Fallback xmlns="">
      <p:transition spd="slow" advTm="8716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3A5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78E604-1EFE-4FDB-9462-6249A0819BA6}"/>
              </a:ext>
            </a:extLst>
          </p:cNvPr>
          <p:cNvPicPr>
            <a:picLocks noChangeAspect="1"/>
          </p:cNvPicPr>
          <p:nvPr/>
        </p:nvPicPr>
        <p:blipFill rotWithShape="1">
          <a:blip r:embed="rId3"/>
          <a:srcRect l="10834" r="1" b="1"/>
          <a:stretch/>
        </p:blipFill>
        <p:spPr>
          <a:xfrm>
            <a:off x="6088088" y="3264090"/>
            <a:ext cx="6103911" cy="3593910"/>
          </a:xfrm>
          <a:prstGeom prst="rect">
            <a:avLst/>
          </a:prstGeom>
        </p:spPr>
      </p:pic>
      <p:pic>
        <p:nvPicPr>
          <p:cNvPr id="2" name="Picture 1">
            <a:extLst>
              <a:ext uri="{FF2B5EF4-FFF2-40B4-BE49-F238E27FC236}">
                <a16:creationId xmlns:a16="http://schemas.microsoft.com/office/drawing/2014/main" id="{18759089-FF6F-4CAA-87B0-31FA439C0E6A}"/>
              </a:ext>
            </a:extLst>
          </p:cNvPr>
          <p:cNvPicPr>
            <a:picLocks noChangeAspect="1"/>
          </p:cNvPicPr>
          <p:nvPr/>
        </p:nvPicPr>
        <p:blipFill rotWithShape="1">
          <a:blip r:embed="rId4"/>
          <a:srcRect l="1087" r="1265"/>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5" name="Rectangle 9">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566658"/>
      </p:ext>
    </p:extLst>
  </p:cSld>
  <p:clrMapOvr>
    <a:masterClrMapping/>
  </p:clrMapOvr>
  <mc:AlternateContent xmlns:mc="http://schemas.openxmlformats.org/markup-compatibility/2006" xmlns:p14="http://schemas.microsoft.com/office/powerpoint/2010/main">
    <mc:Choice Requires="p14">
      <p:transition spd="slow" p14:dur="2000" advTm="34978"/>
    </mc:Choice>
    <mc:Fallback xmlns="">
      <p:transition spd="slow" advTm="3497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1AD1B1F-7BBB-41C1-87D9-680194DC9FEA}"/>
              </a:ext>
            </a:extLst>
          </p:cNvPr>
          <p:cNvPicPr>
            <a:picLocks noChangeAspect="1"/>
          </p:cNvPicPr>
          <p:nvPr/>
        </p:nvPicPr>
        <p:blipFill rotWithShape="1">
          <a:blip r:embed="rId3"/>
          <a:srcRect l="24929" r="9192" b="1"/>
          <a:stretch/>
        </p:blipFill>
        <p:spPr>
          <a:xfrm>
            <a:off x="321731" y="557189"/>
            <a:ext cx="5668684" cy="5743618"/>
          </a:xfrm>
          <a:prstGeom prst="rect">
            <a:avLst/>
          </a:prstGeom>
        </p:spPr>
      </p:pic>
      <p:pic>
        <p:nvPicPr>
          <p:cNvPr id="5" name="Picture 4" descr="A group of people in front of a large building with Sultan Ahmed Mosque in the background&#10;&#10;Description automatically generated">
            <a:extLst>
              <a:ext uri="{FF2B5EF4-FFF2-40B4-BE49-F238E27FC236}">
                <a16:creationId xmlns:a16="http://schemas.microsoft.com/office/drawing/2014/main" id="{797ED51C-10BC-E689-ADC6-2546F2F61AC3}"/>
              </a:ext>
            </a:extLst>
          </p:cNvPr>
          <p:cNvPicPr>
            <a:picLocks noChangeAspect="1"/>
          </p:cNvPicPr>
          <p:nvPr/>
        </p:nvPicPr>
        <p:blipFill rotWithShape="1">
          <a:blip r:embed="rId4">
            <a:extLst>
              <a:ext uri="{28A0092B-C50C-407E-A947-70E740481C1C}">
                <a14:useLocalDpi xmlns:a14="http://schemas.microsoft.com/office/drawing/2010/main" val="0"/>
              </a:ext>
            </a:extLst>
          </a:blip>
          <a:srcRect l="11444" r="5312" b="-2"/>
          <a:stretch/>
        </p:blipFill>
        <p:spPr>
          <a:xfrm>
            <a:off x="6195375" y="557189"/>
            <a:ext cx="5674893" cy="5743618"/>
          </a:xfrm>
          <a:prstGeom prst="rect">
            <a:avLst/>
          </a:prstGeom>
        </p:spPr>
      </p:pic>
    </p:spTree>
    <p:extLst>
      <p:ext uri="{BB962C8B-B14F-4D97-AF65-F5344CB8AC3E}">
        <p14:creationId xmlns:p14="http://schemas.microsoft.com/office/powerpoint/2010/main" val="3121546966"/>
      </p:ext>
    </p:extLst>
  </p:cSld>
  <p:clrMapOvr>
    <a:masterClrMapping/>
  </p:clrMapOvr>
  <mc:AlternateContent xmlns:mc="http://schemas.openxmlformats.org/markup-compatibility/2006" xmlns:p14="http://schemas.microsoft.com/office/powerpoint/2010/main">
    <mc:Choice Requires="p14">
      <p:transition spd="slow" p14:dur="2000" advTm="14563"/>
    </mc:Choice>
    <mc:Fallback xmlns="">
      <p:transition spd="slow" advTm="145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BBB477A-E979-47B1-A8F4-5ACA40B24F09}"/>
              </a:ext>
            </a:extLst>
          </p:cNvPr>
          <p:cNvPicPr>
            <a:picLocks noChangeAspect="1"/>
          </p:cNvPicPr>
          <p:nvPr/>
        </p:nvPicPr>
        <p:blipFill rotWithShape="1">
          <a:blip r:embed="rId3"/>
          <a:srcRect r="1304"/>
          <a:stretch/>
        </p:blipFill>
        <p:spPr>
          <a:xfrm>
            <a:off x="321731" y="557189"/>
            <a:ext cx="5668684" cy="5743618"/>
          </a:xfrm>
          <a:prstGeom prst="rect">
            <a:avLst/>
          </a:prstGeom>
        </p:spPr>
      </p:pic>
      <p:pic>
        <p:nvPicPr>
          <p:cNvPr id="3" name="Picture 2">
            <a:extLst>
              <a:ext uri="{FF2B5EF4-FFF2-40B4-BE49-F238E27FC236}">
                <a16:creationId xmlns:a16="http://schemas.microsoft.com/office/drawing/2014/main" id="{8BB442D0-4912-495A-9F64-F61C884DB5A8}"/>
              </a:ext>
            </a:extLst>
          </p:cNvPr>
          <p:cNvPicPr>
            <a:picLocks noChangeAspect="1"/>
          </p:cNvPicPr>
          <p:nvPr/>
        </p:nvPicPr>
        <p:blipFill rotWithShape="1">
          <a:blip r:embed="rId4"/>
          <a:srcRect l="12527" r="21771" b="2"/>
          <a:stretch/>
        </p:blipFill>
        <p:spPr>
          <a:xfrm>
            <a:off x="6195375" y="557189"/>
            <a:ext cx="5674893" cy="5743618"/>
          </a:xfrm>
          <a:prstGeom prst="rect">
            <a:avLst/>
          </a:prstGeom>
        </p:spPr>
      </p:pic>
    </p:spTree>
    <p:extLst>
      <p:ext uri="{BB962C8B-B14F-4D97-AF65-F5344CB8AC3E}">
        <p14:creationId xmlns:p14="http://schemas.microsoft.com/office/powerpoint/2010/main" val="920031031"/>
      </p:ext>
    </p:extLst>
  </p:cSld>
  <p:clrMapOvr>
    <a:masterClrMapping/>
  </p:clrMapOvr>
  <mc:AlternateContent xmlns:mc="http://schemas.openxmlformats.org/markup-compatibility/2006" xmlns:p14="http://schemas.microsoft.com/office/powerpoint/2010/main">
    <mc:Choice Requires="p14">
      <p:transition spd="slow" p14:dur="2000" advTm="33525"/>
    </mc:Choice>
    <mc:Fallback xmlns="">
      <p:transition spd="slow" advTm="3352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D8185EA-0888-4221-BA68-344FEBCD7EFE}"/>
              </a:ext>
            </a:extLst>
          </p:cNvPr>
          <p:cNvPicPr>
            <a:picLocks noChangeAspect="1"/>
          </p:cNvPicPr>
          <p:nvPr/>
        </p:nvPicPr>
        <p:blipFill rotWithShape="1">
          <a:blip r:embed="rId3"/>
          <a:srcRect t="10705" b="4906"/>
          <a:stretch/>
        </p:blipFill>
        <p:spPr>
          <a:xfrm>
            <a:off x="6196929" y="171716"/>
            <a:ext cx="5803986" cy="3171422"/>
          </a:xfrm>
          <a:prstGeom prst="rect">
            <a:avLst/>
          </a:prstGeom>
        </p:spPr>
      </p:pic>
      <p:pic>
        <p:nvPicPr>
          <p:cNvPr id="3" name="Picture 2">
            <a:extLst>
              <a:ext uri="{FF2B5EF4-FFF2-40B4-BE49-F238E27FC236}">
                <a16:creationId xmlns:a16="http://schemas.microsoft.com/office/drawing/2014/main" id="{4382FA9B-39E7-4330-93DA-C02CA68E1BFF}"/>
              </a:ext>
            </a:extLst>
          </p:cNvPr>
          <p:cNvPicPr>
            <a:picLocks noChangeAspect="1"/>
          </p:cNvPicPr>
          <p:nvPr/>
        </p:nvPicPr>
        <p:blipFill rotWithShape="1">
          <a:blip r:embed="rId4"/>
          <a:srcRect t="26253" b="9551"/>
          <a:stretch/>
        </p:blipFill>
        <p:spPr>
          <a:xfrm>
            <a:off x="6196929" y="3514856"/>
            <a:ext cx="5786386" cy="2785950"/>
          </a:xfrm>
          <a:prstGeom prst="rect">
            <a:avLst/>
          </a:prstGeom>
        </p:spPr>
      </p:pic>
      <p:pic>
        <p:nvPicPr>
          <p:cNvPr id="8" name="Picture 7" descr="A blue dome with many windows&#10;&#10;Description automatically generated">
            <a:extLst>
              <a:ext uri="{FF2B5EF4-FFF2-40B4-BE49-F238E27FC236}">
                <a16:creationId xmlns:a16="http://schemas.microsoft.com/office/drawing/2014/main" id="{30D5FF40-7E2A-79C1-311E-A334FBE32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65" y="1434622"/>
            <a:ext cx="5997835" cy="3988756"/>
          </a:xfrm>
          <a:prstGeom prst="rect">
            <a:avLst/>
          </a:prstGeom>
        </p:spPr>
      </p:pic>
    </p:spTree>
    <p:extLst>
      <p:ext uri="{BB962C8B-B14F-4D97-AF65-F5344CB8AC3E}">
        <p14:creationId xmlns:p14="http://schemas.microsoft.com/office/powerpoint/2010/main" val="2388459957"/>
      </p:ext>
    </p:extLst>
  </p:cSld>
  <p:clrMapOvr>
    <a:masterClrMapping/>
  </p:clrMapOvr>
  <mc:AlternateContent xmlns:mc="http://schemas.openxmlformats.org/markup-compatibility/2006" xmlns:p14="http://schemas.microsoft.com/office/powerpoint/2010/main">
    <mc:Choice Requires="p14">
      <p:transition spd="slow" p14:dur="2000" advTm="54611"/>
    </mc:Choice>
    <mc:Fallback xmlns="">
      <p:transition spd="slow" advTm="546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33AC99-4F1A-4C09-93CF-F8561C0068A9}"/>
              </a:ext>
            </a:extLst>
          </p:cNvPr>
          <p:cNvPicPr>
            <a:picLocks noChangeAspect="1"/>
          </p:cNvPicPr>
          <p:nvPr/>
        </p:nvPicPr>
        <p:blipFill rotWithShape="1">
          <a:blip r:embed="rId3"/>
          <a:srcRect r="2" b="238"/>
          <a:stretch/>
        </p:blipFill>
        <p:spPr>
          <a:xfrm>
            <a:off x="6887044" y="-1"/>
            <a:ext cx="4661488" cy="3104208"/>
          </a:xfrm>
          <a:prstGeom prst="rect">
            <a:avLst/>
          </a:prstGeom>
        </p:spPr>
      </p:pic>
      <p:pic>
        <p:nvPicPr>
          <p:cNvPr id="3" name="Picture 2">
            <a:extLst>
              <a:ext uri="{FF2B5EF4-FFF2-40B4-BE49-F238E27FC236}">
                <a16:creationId xmlns:a16="http://schemas.microsoft.com/office/drawing/2014/main" id="{66580D77-ECD9-4A42-BA75-ED4EE4E5A2A9}"/>
              </a:ext>
            </a:extLst>
          </p:cNvPr>
          <p:cNvPicPr>
            <a:picLocks noChangeAspect="1"/>
          </p:cNvPicPr>
          <p:nvPr/>
        </p:nvPicPr>
        <p:blipFill rotWithShape="1">
          <a:blip r:embed="rId4"/>
          <a:srcRect t="4958" r="-1" b="16882"/>
          <a:stretch/>
        </p:blipFill>
        <p:spPr>
          <a:xfrm>
            <a:off x="5419264" y="3265081"/>
            <a:ext cx="6129269" cy="3592925"/>
          </a:xfrm>
          <a:prstGeom prst="rect">
            <a:avLst/>
          </a:prstGeom>
        </p:spPr>
      </p:pic>
      <p:pic>
        <p:nvPicPr>
          <p:cNvPr id="2" name="Picture 1">
            <a:extLst>
              <a:ext uri="{FF2B5EF4-FFF2-40B4-BE49-F238E27FC236}">
                <a16:creationId xmlns:a16="http://schemas.microsoft.com/office/drawing/2014/main" id="{0CA2B406-F4ED-4E4B-8733-91250649A450}"/>
              </a:ext>
            </a:extLst>
          </p:cNvPr>
          <p:cNvPicPr>
            <a:picLocks noChangeAspect="1"/>
          </p:cNvPicPr>
          <p:nvPr/>
        </p:nvPicPr>
        <p:blipFill rotWithShape="1">
          <a:blip r:embed="rId5"/>
          <a:srcRect l="11243" r="2638" b="1"/>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5" name="Picture 4">
            <a:extLst>
              <a:ext uri="{FF2B5EF4-FFF2-40B4-BE49-F238E27FC236}">
                <a16:creationId xmlns:a16="http://schemas.microsoft.com/office/drawing/2014/main" id="{351B7252-231B-4613-AB65-960C1DBE8CD9}"/>
              </a:ext>
            </a:extLst>
          </p:cNvPr>
          <p:cNvPicPr>
            <a:picLocks noChangeAspect="1"/>
          </p:cNvPicPr>
          <p:nvPr/>
        </p:nvPicPr>
        <p:blipFill rotWithShape="1">
          <a:blip r:embed="rId6"/>
          <a:srcRect t="14005" r="1" b="2926"/>
          <a:stretch/>
        </p:blipFill>
        <p:spPr>
          <a:xfrm>
            <a:off x="0" y="4181357"/>
            <a:ext cx="5169009" cy="2415329"/>
          </a:xfrm>
          <a:prstGeom prst="rect">
            <a:avLst/>
          </a:prstGeom>
        </p:spPr>
      </p:pic>
    </p:spTree>
    <p:extLst>
      <p:ext uri="{BB962C8B-B14F-4D97-AF65-F5344CB8AC3E}">
        <p14:creationId xmlns:p14="http://schemas.microsoft.com/office/powerpoint/2010/main" val="1366609402"/>
      </p:ext>
    </p:extLst>
  </p:cSld>
  <p:clrMapOvr>
    <a:masterClrMapping/>
  </p:clrMapOvr>
  <mc:AlternateContent xmlns:mc="http://schemas.openxmlformats.org/markup-compatibility/2006" xmlns:p14="http://schemas.microsoft.com/office/powerpoint/2010/main">
    <mc:Choice Requires="p14">
      <p:transition spd="slow" p14:dur="2000" advTm="40274"/>
    </mc:Choice>
    <mc:Fallback xmlns="">
      <p:transition spd="slow" advTm="4027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tore with many lamps&#10;&#10;Description automatically generated with medium confidence">
            <a:extLst>
              <a:ext uri="{FF2B5EF4-FFF2-40B4-BE49-F238E27FC236}">
                <a16:creationId xmlns:a16="http://schemas.microsoft.com/office/drawing/2014/main" id="{CF735C9B-D5C0-A09D-97A7-989FAC732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095" y="257571"/>
            <a:ext cx="9523809" cy="6342857"/>
          </a:xfrm>
          <a:prstGeom prst="rect">
            <a:avLst/>
          </a:prstGeom>
        </p:spPr>
      </p:pic>
    </p:spTree>
    <p:extLst>
      <p:ext uri="{BB962C8B-B14F-4D97-AF65-F5344CB8AC3E}">
        <p14:creationId xmlns:p14="http://schemas.microsoft.com/office/powerpoint/2010/main" val="608358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252BEF241A4A4FB6D16AF540B3CD57" ma:contentTypeVersion="8" ma:contentTypeDescription="Create a new document." ma:contentTypeScope="" ma:versionID="04130661101745256318e158bf6db5f7">
  <xsd:schema xmlns:xsd="http://www.w3.org/2001/XMLSchema" xmlns:xs="http://www.w3.org/2001/XMLSchema" xmlns:p="http://schemas.microsoft.com/office/2006/metadata/properties" xmlns:ns3="d9803de8-e018-47db-914c-7e02d769bd62" xmlns:ns4="94efca50-b737-4849-9c15-44e08cf01c94" targetNamespace="http://schemas.microsoft.com/office/2006/metadata/properties" ma:root="true" ma:fieldsID="c62d8c8574771430f6791d41118bbf29" ns3:_="" ns4:_="">
    <xsd:import namespace="d9803de8-e018-47db-914c-7e02d769bd62"/>
    <xsd:import namespace="94efca50-b737-4849-9c15-44e08cf01c9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03de8-e018-47db-914c-7e02d769bd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fca50-b737-4849-9c15-44e08cf01c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9803de8-e018-47db-914c-7e02d769bd62" xsi:nil="true"/>
  </documentManagement>
</p:properties>
</file>

<file path=customXml/itemProps1.xml><?xml version="1.0" encoding="utf-8"?>
<ds:datastoreItem xmlns:ds="http://schemas.openxmlformats.org/officeDocument/2006/customXml" ds:itemID="{9EA69EFF-6294-44EF-A650-28E4B211A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03de8-e018-47db-914c-7e02d769bd62"/>
    <ds:schemaRef ds:uri="94efca50-b737-4849-9c15-44e08cf01c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F2AEDA-1260-4290-9211-31585C995E1F}">
  <ds:schemaRefs>
    <ds:schemaRef ds:uri="http://schemas.microsoft.com/sharepoint/v3/contenttype/forms"/>
  </ds:schemaRefs>
</ds:datastoreItem>
</file>

<file path=customXml/itemProps3.xml><?xml version="1.0" encoding="utf-8"?>
<ds:datastoreItem xmlns:ds="http://schemas.openxmlformats.org/officeDocument/2006/customXml" ds:itemID="{BAB524D9-491D-4C43-AD6C-943C8BCC2C01}">
  <ds:schemaRefs>
    <ds:schemaRef ds:uri="http://schemas.microsoft.com/office/2006/documentManagement/types"/>
    <ds:schemaRef ds:uri="http://schemas.openxmlformats.org/package/2006/metadata/core-properties"/>
    <ds:schemaRef ds:uri="http://www.w3.org/XML/1998/namespace"/>
    <ds:schemaRef ds:uri="http://purl.org/dc/terms/"/>
    <ds:schemaRef ds:uri="http://purl.org/dc/elements/1.1/"/>
    <ds:schemaRef ds:uri="http://purl.org/dc/dcmitype/"/>
    <ds:schemaRef ds:uri="d9803de8-e018-47db-914c-7e02d769bd62"/>
    <ds:schemaRef ds:uri="http://schemas.microsoft.com/office/infopath/2007/PartnerControls"/>
    <ds:schemaRef ds:uri="94efca50-b737-4849-9c15-44e08cf01c9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408</TotalTime>
  <Words>889</Words>
  <Application>Microsoft Office PowerPoint</Application>
  <PresentationFormat>Widescreen</PresentationFormat>
  <Paragraphs>47</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Google Sans</vt:lpstr>
      <vt:lpstr>Office Theme</vt:lpstr>
      <vt:lpstr>Türkiye</vt:lpstr>
      <vt:lpstr>PowerPoint Presentation</vt:lpstr>
      <vt:lpstr>Turkish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Turkey</dc:title>
  <dc:creator>Sekel, Danielle Jean</dc:creator>
  <cp:lastModifiedBy>Eden</cp:lastModifiedBy>
  <cp:revision>20</cp:revision>
  <dcterms:created xsi:type="dcterms:W3CDTF">2022-04-21T16:15:23Z</dcterms:created>
  <dcterms:modified xsi:type="dcterms:W3CDTF">2023-09-01T17:18:32Z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0x01010072252BEF241A4A4FB6D16AF540B3CD57</vt:lpwstr>
  </property>
</Properties>
</file>