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66" r:id="rId5"/>
    <p:sldId id="259" r:id="rId6"/>
    <p:sldId id="260" r:id="rId7"/>
    <p:sldId id="261" r:id="rId8"/>
    <p:sldId id="262" r:id="rId9"/>
    <p:sldId id="265" r:id="rId10"/>
    <p:sldId id="263" r:id="rId11"/>
    <p:sldId id="267" r:id="rId12"/>
    <p:sldId id="264" r:id="rId13"/>
    <p:sldId id="272" r:id="rId14"/>
    <p:sldId id="276" r:id="rId15"/>
    <p:sldId id="268" r:id="rId16"/>
    <p:sldId id="275" r:id="rId17"/>
    <p:sldId id="274" r:id="rId18"/>
    <p:sldId id="270" r:id="rId19"/>
    <p:sldId id="273" r:id="rId20"/>
  </p:sldIdLst>
  <p:sldSz cx="12192000" cy="6858000"/>
  <p:notesSz cx="9601200" cy="15087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5" autoAdjust="0"/>
    <p:restoredTop sz="94660"/>
  </p:normalViewPr>
  <p:slideViewPr>
    <p:cSldViewPr snapToGrid="0">
      <p:cViewPr varScale="1">
        <p:scale>
          <a:sx n="80" d="100"/>
          <a:sy n="80" d="100"/>
        </p:scale>
        <p:origin x="11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757000"/>
          </a:xfrm>
          <a:prstGeom prst="rect">
            <a:avLst/>
          </a:prstGeom>
        </p:spPr>
        <p:txBody>
          <a:bodyPr vert="horz" lIns="141074" tIns="70537" rIns="141074" bIns="70537" rtlCol="0"/>
          <a:lstStyle>
            <a:lvl1pPr algn="l">
              <a:defRPr sz="1900"/>
            </a:lvl1pPr>
          </a:lstStyle>
          <a:p>
            <a:endParaRPr lang="en-US"/>
          </a:p>
        </p:txBody>
      </p:sp>
      <p:sp>
        <p:nvSpPr>
          <p:cNvPr id="3" name="Date Placeholder 2"/>
          <p:cNvSpPr>
            <a:spLocks noGrp="1"/>
          </p:cNvSpPr>
          <p:nvPr>
            <p:ph type="dt" idx="1"/>
          </p:nvPr>
        </p:nvSpPr>
        <p:spPr>
          <a:xfrm>
            <a:off x="5438458" y="0"/>
            <a:ext cx="4160520" cy="757000"/>
          </a:xfrm>
          <a:prstGeom prst="rect">
            <a:avLst/>
          </a:prstGeom>
        </p:spPr>
        <p:txBody>
          <a:bodyPr vert="horz" lIns="141074" tIns="70537" rIns="141074" bIns="70537" rtlCol="0"/>
          <a:lstStyle>
            <a:lvl1pPr algn="r">
              <a:defRPr sz="1900"/>
            </a:lvl1pPr>
          </a:lstStyle>
          <a:p>
            <a:fld id="{0FEA60B0-0A62-412E-8C09-8403FD5774F2}" type="datetimeFigureOut">
              <a:rPr lang="en-US" smtClean="0"/>
              <a:t>5/12/2023</a:t>
            </a:fld>
            <a:endParaRPr lang="en-US"/>
          </a:p>
        </p:txBody>
      </p:sp>
      <p:sp>
        <p:nvSpPr>
          <p:cNvPr id="4" name="Slide Image Placeholder 3"/>
          <p:cNvSpPr>
            <a:spLocks noGrp="1" noRot="1" noChangeAspect="1"/>
          </p:cNvSpPr>
          <p:nvPr>
            <p:ph type="sldImg" idx="2"/>
          </p:nvPr>
        </p:nvSpPr>
        <p:spPr>
          <a:xfrm>
            <a:off x="274638" y="1885950"/>
            <a:ext cx="9051925" cy="5092700"/>
          </a:xfrm>
          <a:prstGeom prst="rect">
            <a:avLst/>
          </a:prstGeom>
          <a:noFill/>
          <a:ln w="12700">
            <a:solidFill>
              <a:prstClr val="black"/>
            </a:solidFill>
          </a:ln>
        </p:spPr>
        <p:txBody>
          <a:bodyPr vert="horz" lIns="141074" tIns="70537" rIns="141074" bIns="70537" rtlCol="0" anchor="ctr"/>
          <a:lstStyle/>
          <a:p>
            <a:endParaRPr lang="en-US"/>
          </a:p>
        </p:txBody>
      </p:sp>
      <p:sp>
        <p:nvSpPr>
          <p:cNvPr id="5" name="Notes Placeholder 4"/>
          <p:cNvSpPr>
            <a:spLocks noGrp="1"/>
          </p:cNvSpPr>
          <p:nvPr>
            <p:ph type="body" sz="quarter" idx="3"/>
          </p:nvPr>
        </p:nvSpPr>
        <p:spPr>
          <a:xfrm>
            <a:off x="960120" y="7260907"/>
            <a:ext cx="7680960" cy="5940743"/>
          </a:xfrm>
          <a:prstGeom prst="rect">
            <a:avLst/>
          </a:prstGeom>
        </p:spPr>
        <p:txBody>
          <a:bodyPr vert="horz" lIns="141074" tIns="70537" rIns="141074" bIns="705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330602"/>
            <a:ext cx="4160520" cy="756999"/>
          </a:xfrm>
          <a:prstGeom prst="rect">
            <a:avLst/>
          </a:prstGeom>
        </p:spPr>
        <p:txBody>
          <a:bodyPr vert="horz" lIns="141074" tIns="70537" rIns="141074" bIns="70537" rtlCol="0" anchor="b"/>
          <a:lstStyle>
            <a:lvl1pPr algn="l">
              <a:defRPr sz="1900"/>
            </a:lvl1pPr>
          </a:lstStyle>
          <a:p>
            <a:endParaRPr lang="en-US"/>
          </a:p>
        </p:txBody>
      </p:sp>
      <p:sp>
        <p:nvSpPr>
          <p:cNvPr id="7" name="Slide Number Placeholder 6"/>
          <p:cNvSpPr>
            <a:spLocks noGrp="1"/>
          </p:cNvSpPr>
          <p:nvPr>
            <p:ph type="sldNum" sz="quarter" idx="5"/>
          </p:nvPr>
        </p:nvSpPr>
        <p:spPr>
          <a:xfrm>
            <a:off x="5438458" y="14330602"/>
            <a:ext cx="4160520" cy="756999"/>
          </a:xfrm>
          <a:prstGeom prst="rect">
            <a:avLst/>
          </a:prstGeom>
        </p:spPr>
        <p:txBody>
          <a:bodyPr vert="horz" lIns="141074" tIns="70537" rIns="141074" bIns="70537" rtlCol="0" anchor="b"/>
          <a:lstStyle>
            <a:lvl1pPr algn="r">
              <a:defRPr sz="1900"/>
            </a:lvl1pPr>
          </a:lstStyle>
          <a:p>
            <a:fld id="{D668B299-D001-458A-9158-F9FA27EB4520}" type="slidenum">
              <a:rPr lang="en-US" smtClean="0"/>
              <a:t>‹#›</a:t>
            </a:fld>
            <a:endParaRPr lang="en-US"/>
          </a:p>
        </p:txBody>
      </p:sp>
    </p:spTree>
    <p:extLst>
      <p:ext uri="{BB962C8B-B14F-4D97-AF65-F5344CB8AC3E}">
        <p14:creationId xmlns:p14="http://schemas.microsoft.com/office/powerpoint/2010/main" val="210664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color of the national flag of the Republic of Azerbaijan has the meaning of Turkic origin of the Azerbaijani people, red color reflects the desire to establish a modern society, and develop democracy, and the green color shows belonging to the Islamic civilization.</a:t>
            </a:r>
          </a:p>
        </p:txBody>
      </p:sp>
      <p:sp>
        <p:nvSpPr>
          <p:cNvPr id="4" name="Slide Number Placeholder 3"/>
          <p:cNvSpPr>
            <a:spLocks noGrp="1"/>
          </p:cNvSpPr>
          <p:nvPr>
            <p:ph type="sldNum" sz="quarter" idx="5"/>
          </p:nvPr>
        </p:nvSpPr>
        <p:spPr/>
        <p:txBody>
          <a:bodyPr/>
          <a:lstStyle/>
          <a:p>
            <a:fld id="{D668B299-D001-458A-9158-F9FA27EB4520}" type="slidenum">
              <a:rPr lang="en-US" smtClean="0"/>
              <a:t>5</a:t>
            </a:fld>
            <a:endParaRPr lang="en-US"/>
          </a:p>
        </p:txBody>
      </p:sp>
    </p:spTree>
    <p:extLst>
      <p:ext uri="{BB962C8B-B14F-4D97-AF65-F5344CB8AC3E}">
        <p14:creationId xmlns:p14="http://schemas.microsoft.com/office/powerpoint/2010/main" val="124198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especially notable portion of the festival is the traditional comedic performance of the story of </a:t>
            </a:r>
            <a:r>
              <a:rPr lang="en-US" dirty="0" err="1"/>
              <a:t>Kosa</a:t>
            </a:r>
            <a:r>
              <a:rPr lang="en-US" dirty="0"/>
              <a:t> and </a:t>
            </a:r>
            <a:r>
              <a:rPr lang="en-US" dirty="0" err="1"/>
              <a:t>Kecel</a:t>
            </a:r>
            <a:r>
              <a:rPr lang="en-US" dirty="0"/>
              <a:t> – permanent characters in the holiday narrative. These personas and their fighting represent the conflict between Winter and Spring. At the end of the ceremony, </a:t>
            </a:r>
            <a:r>
              <a:rPr lang="en-US" dirty="0" err="1"/>
              <a:t>Kecel</a:t>
            </a:r>
            <a:r>
              <a:rPr lang="en-US" dirty="0"/>
              <a:t> wins the duel, indicating the victory of Spring over Winter.</a:t>
            </a:r>
          </a:p>
        </p:txBody>
      </p:sp>
      <p:sp>
        <p:nvSpPr>
          <p:cNvPr id="4" name="Slide Number Placeholder 3"/>
          <p:cNvSpPr>
            <a:spLocks noGrp="1"/>
          </p:cNvSpPr>
          <p:nvPr>
            <p:ph type="sldNum" sz="quarter" idx="5"/>
          </p:nvPr>
        </p:nvSpPr>
        <p:spPr/>
        <p:txBody>
          <a:bodyPr/>
          <a:lstStyle/>
          <a:p>
            <a:fld id="{D668B299-D001-458A-9158-F9FA27EB4520}" type="slidenum">
              <a:rPr lang="en-US" smtClean="0"/>
              <a:t>16</a:t>
            </a:fld>
            <a:endParaRPr lang="en-US"/>
          </a:p>
        </p:txBody>
      </p:sp>
    </p:spTree>
    <p:extLst>
      <p:ext uri="{BB962C8B-B14F-4D97-AF65-F5344CB8AC3E}">
        <p14:creationId xmlns:p14="http://schemas.microsoft.com/office/powerpoint/2010/main" val="213601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holiday table on this day is very special. It is essential on this day to have seven dishes whose names begin with the letter "s". Except for the listed dishes there should be a mirror, a candle and a painted egg on the table. All these have a symbolical significance: a candle means light or fire protecting a person from evil spirits. An egg and a mirror are symbolizing the end of the old year and beginning of the first day of the new. Azerbaijanis put the painted egg on the mirror. As soon as the egg moves the New Year begins. Everyone sitting at the table starts wishing a happy new year to each other.</a:t>
            </a:r>
          </a:p>
          <a:p>
            <a:endParaRPr lang="en-US" dirty="0"/>
          </a:p>
          <a:p>
            <a:r>
              <a:rPr lang="en-US" dirty="0"/>
              <a:t>Make a wish on the first day of Novruz, and stay awake until sunrise. If you can welcome the morning without having fallen asleep, your wish will come true within the next five years.</a:t>
            </a:r>
          </a:p>
        </p:txBody>
      </p:sp>
      <p:sp>
        <p:nvSpPr>
          <p:cNvPr id="4" name="Slide Number Placeholder 3"/>
          <p:cNvSpPr>
            <a:spLocks noGrp="1"/>
          </p:cNvSpPr>
          <p:nvPr>
            <p:ph type="sldNum" sz="quarter" idx="5"/>
          </p:nvPr>
        </p:nvSpPr>
        <p:spPr/>
        <p:txBody>
          <a:bodyPr/>
          <a:lstStyle/>
          <a:p>
            <a:fld id="{D668B299-D001-458A-9158-F9FA27EB4520}" type="slidenum">
              <a:rPr lang="en-US" smtClean="0"/>
              <a:t>17</a:t>
            </a:fld>
            <a:endParaRPr lang="en-US"/>
          </a:p>
        </p:txBody>
      </p:sp>
    </p:spTree>
    <p:extLst>
      <p:ext uri="{BB962C8B-B14F-4D97-AF65-F5344CB8AC3E}">
        <p14:creationId xmlns:p14="http://schemas.microsoft.com/office/powerpoint/2010/main" val="235632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cultivation of a Semeni which is a small plant grown up from the malt is one of the main symbols of the Novruz, which represents the refreshment of the earth. The process of cultivation starts from the first week and ends up at the last week that is Novruz day. According to the ancient belief, if </a:t>
            </a:r>
            <a:r>
              <a:rPr lang="en-US" dirty="0" err="1"/>
              <a:t>semeni</a:t>
            </a:r>
            <a:r>
              <a:rPr lang="en-US" dirty="0"/>
              <a:t> grows well, then the year will be productive.</a:t>
            </a:r>
          </a:p>
          <a:p>
            <a:endParaRPr lang="en-US" dirty="0"/>
          </a:p>
        </p:txBody>
      </p:sp>
      <p:sp>
        <p:nvSpPr>
          <p:cNvPr id="4" name="Slide Number Placeholder 3"/>
          <p:cNvSpPr>
            <a:spLocks noGrp="1"/>
          </p:cNvSpPr>
          <p:nvPr>
            <p:ph type="sldNum" sz="quarter" idx="5"/>
          </p:nvPr>
        </p:nvSpPr>
        <p:spPr/>
        <p:txBody>
          <a:bodyPr/>
          <a:lstStyle/>
          <a:p>
            <a:fld id="{D668B299-D001-458A-9158-F9FA27EB4520}" type="slidenum">
              <a:rPr lang="en-US" smtClean="0"/>
              <a:t>18</a:t>
            </a:fld>
            <a:endParaRPr lang="en-US"/>
          </a:p>
        </p:txBody>
      </p:sp>
    </p:spTree>
    <p:extLst>
      <p:ext uri="{BB962C8B-B14F-4D97-AF65-F5344CB8AC3E}">
        <p14:creationId xmlns:p14="http://schemas.microsoft.com/office/powerpoint/2010/main" val="695214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Novruz – a time when families are gathered at their homes and make wishes for divine blessings and abundance in the coming year. The last day of the old year is considered a special feast by Azerbaijanis. On the Novruz holiday eve entire family gather at home. On the last night of the old year all family members spray each other with water before going to bed "to wash off" all hardships of the old year.</a:t>
            </a:r>
          </a:p>
          <a:p>
            <a:endParaRPr lang="en-US" dirty="0"/>
          </a:p>
          <a:p>
            <a:r>
              <a:rPr lang="en-US" dirty="0"/>
              <a:t>Finally the holiday starts. Everyone puts on new clothes and begins partying. Nobody works on this day.</a:t>
            </a:r>
          </a:p>
          <a:p>
            <a:endParaRPr lang="en-US" dirty="0"/>
          </a:p>
        </p:txBody>
      </p:sp>
      <p:sp>
        <p:nvSpPr>
          <p:cNvPr id="4" name="Slide Number Placeholder 3"/>
          <p:cNvSpPr>
            <a:spLocks noGrp="1"/>
          </p:cNvSpPr>
          <p:nvPr>
            <p:ph type="sldNum" sz="quarter" idx="5"/>
          </p:nvPr>
        </p:nvSpPr>
        <p:spPr/>
        <p:txBody>
          <a:bodyPr/>
          <a:lstStyle/>
          <a:p>
            <a:fld id="{D668B299-D001-458A-9158-F9FA27EB4520}" type="slidenum">
              <a:rPr lang="en-US" smtClean="0"/>
              <a:t>19</a:t>
            </a:fld>
            <a:endParaRPr lang="en-US"/>
          </a:p>
        </p:txBody>
      </p:sp>
    </p:spTree>
    <p:extLst>
      <p:ext uri="{BB962C8B-B14F-4D97-AF65-F5344CB8AC3E}">
        <p14:creationId xmlns:p14="http://schemas.microsoft.com/office/powerpoint/2010/main" val="14396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remote village of Khinalug is one of the highest settlements in Europe.</a:t>
            </a:r>
          </a:p>
        </p:txBody>
      </p:sp>
      <p:sp>
        <p:nvSpPr>
          <p:cNvPr id="4" name="Slide Number Placeholder 3"/>
          <p:cNvSpPr>
            <a:spLocks noGrp="1"/>
          </p:cNvSpPr>
          <p:nvPr>
            <p:ph type="sldNum" sz="quarter" idx="5"/>
          </p:nvPr>
        </p:nvSpPr>
        <p:spPr/>
        <p:txBody>
          <a:bodyPr/>
          <a:lstStyle/>
          <a:p>
            <a:fld id="{D668B299-D001-458A-9158-F9FA27EB4520}" type="slidenum">
              <a:rPr lang="en-US" smtClean="0"/>
              <a:t>7</a:t>
            </a:fld>
            <a:endParaRPr lang="en-US"/>
          </a:p>
        </p:txBody>
      </p:sp>
    </p:spTree>
    <p:extLst>
      <p:ext uri="{BB962C8B-B14F-4D97-AF65-F5344CB8AC3E}">
        <p14:creationId xmlns:p14="http://schemas.microsoft.com/office/powerpoint/2010/main" val="121168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Baku is one of the most beautiful places in Azerbaijan on account of its modern city </a:t>
            </a:r>
            <a:r>
              <a:rPr lang="en-US" dirty="0" err="1"/>
              <a:t>centre</a:t>
            </a:r>
            <a:r>
              <a:rPr lang="en-US" dirty="0"/>
              <a:t> and historical old town.</a:t>
            </a:r>
          </a:p>
        </p:txBody>
      </p:sp>
      <p:sp>
        <p:nvSpPr>
          <p:cNvPr id="4" name="Slide Number Placeholder 3"/>
          <p:cNvSpPr>
            <a:spLocks noGrp="1"/>
          </p:cNvSpPr>
          <p:nvPr>
            <p:ph type="sldNum" sz="quarter" idx="5"/>
          </p:nvPr>
        </p:nvSpPr>
        <p:spPr/>
        <p:txBody>
          <a:bodyPr/>
          <a:lstStyle/>
          <a:p>
            <a:fld id="{D668B299-D001-458A-9158-F9FA27EB4520}" type="slidenum">
              <a:rPr lang="en-US" smtClean="0"/>
              <a:t>8</a:t>
            </a:fld>
            <a:endParaRPr lang="en-US"/>
          </a:p>
        </p:txBody>
      </p:sp>
    </p:spTree>
    <p:extLst>
      <p:ext uri="{BB962C8B-B14F-4D97-AF65-F5344CB8AC3E}">
        <p14:creationId xmlns:p14="http://schemas.microsoft.com/office/powerpoint/2010/main" val="41258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over 60km (37mi) east of Baku sits Absheron National Park, whose arid plains caused by the semi-desert climate cover almost 2,000 acres (809ha). Stand inside and marvel at the rolling dunes against the clear, unpolluted waters of the Caspian. However, the </a:t>
            </a:r>
            <a:r>
              <a:rPr lang="en-US" dirty="0" err="1"/>
              <a:t>mesmerising</a:t>
            </a:r>
            <a:r>
              <a:rPr lang="en-US" dirty="0"/>
              <a:t> landscapes aren’t the main attraction. More than 50 species of animals call the steppes home, including the endangered Caspian seal and comb jellyfish, as well as gazelles, badgers and jackals.</a:t>
            </a:r>
          </a:p>
        </p:txBody>
      </p:sp>
      <p:sp>
        <p:nvSpPr>
          <p:cNvPr id="4" name="Slide Number Placeholder 3"/>
          <p:cNvSpPr>
            <a:spLocks noGrp="1"/>
          </p:cNvSpPr>
          <p:nvPr>
            <p:ph type="sldNum" sz="quarter" idx="5"/>
          </p:nvPr>
        </p:nvSpPr>
        <p:spPr/>
        <p:txBody>
          <a:bodyPr/>
          <a:lstStyle/>
          <a:p>
            <a:fld id="{D668B299-D001-458A-9158-F9FA27EB4520}" type="slidenum">
              <a:rPr lang="en-US" smtClean="0"/>
              <a:t>9</a:t>
            </a:fld>
            <a:endParaRPr lang="en-US"/>
          </a:p>
        </p:txBody>
      </p:sp>
    </p:spTree>
    <p:extLst>
      <p:ext uri="{BB962C8B-B14F-4D97-AF65-F5344CB8AC3E}">
        <p14:creationId xmlns:p14="http://schemas.microsoft.com/office/powerpoint/2010/main" val="167562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a:t>
            </a:r>
            <a:r>
              <a:rPr lang="en-US" dirty="0" err="1"/>
              <a:t>Goygol</a:t>
            </a:r>
            <a:r>
              <a:rPr lang="en-US" dirty="0"/>
              <a:t> is one of the most beautiful places in Azerbaijan. The name means the Blue Lake, and it sits in the </a:t>
            </a:r>
            <a:r>
              <a:rPr lang="en-US" dirty="0" err="1"/>
              <a:t>Murovdag</a:t>
            </a:r>
            <a:r>
              <a:rPr lang="en-US" dirty="0"/>
              <a:t> foothills. Formed after an earthquake almost 1,000 years ago, </a:t>
            </a:r>
            <a:r>
              <a:rPr lang="en-US" dirty="0" err="1"/>
              <a:t>Goygol</a:t>
            </a:r>
            <a:r>
              <a:rPr lang="en-US" dirty="0"/>
              <a:t> has become a </a:t>
            </a:r>
            <a:r>
              <a:rPr lang="en-US" dirty="0" err="1"/>
              <a:t>favourite</a:t>
            </a:r>
            <a:r>
              <a:rPr lang="en-US" dirty="0"/>
              <a:t> tourist destination near Ganja</a:t>
            </a:r>
          </a:p>
        </p:txBody>
      </p:sp>
      <p:sp>
        <p:nvSpPr>
          <p:cNvPr id="4" name="Slide Number Placeholder 3"/>
          <p:cNvSpPr>
            <a:spLocks noGrp="1"/>
          </p:cNvSpPr>
          <p:nvPr>
            <p:ph type="sldNum" sz="quarter" idx="5"/>
          </p:nvPr>
        </p:nvSpPr>
        <p:spPr/>
        <p:txBody>
          <a:bodyPr/>
          <a:lstStyle/>
          <a:p>
            <a:fld id="{D668B299-D001-458A-9158-F9FA27EB4520}" type="slidenum">
              <a:rPr lang="en-US" smtClean="0"/>
              <a:t>10</a:t>
            </a:fld>
            <a:endParaRPr lang="en-US"/>
          </a:p>
        </p:txBody>
      </p:sp>
    </p:spTree>
    <p:extLst>
      <p:ext uri="{BB962C8B-B14F-4D97-AF65-F5344CB8AC3E}">
        <p14:creationId xmlns:p14="http://schemas.microsoft.com/office/powerpoint/2010/main" val="179281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Caspian Sea, the largest lake in the world, makes for one of the best places to visit in Azerbaijan. The Azerbaijani coastline stretches for more than 500km (310mi) from the southern border with Iran to Dagestan in the north. Despite some of the coast and beaches near Baku suffering from pollution, you can find beautiful resorts in Sumgait in the northern part of the Absheron Peninsula. </a:t>
            </a:r>
            <a:r>
              <a:rPr lang="en-US" dirty="0" err="1"/>
              <a:t>Lankaran</a:t>
            </a:r>
            <a:r>
              <a:rPr lang="en-US" dirty="0"/>
              <a:t>, four hours south of Baku, near the Iranian border, has some nice resorts too.</a:t>
            </a:r>
          </a:p>
        </p:txBody>
      </p:sp>
      <p:sp>
        <p:nvSpPr>
          <p:cNvPr id="4" name="Slide Number Placeholder 3"/>
          <p:cNvSpPr>
            <a:spLocks noGrp="1"/>
          </p:cNvSpPr>
          <p:nvPr>
            <p:ph type="sldNum" sz="quarter" idx="5"/>
          </p:nvPr>
        </p:nvSpPr>
        <p:spPr/>
        <p:txBody>
          <a:bodyPr/>
          <a:lstStyle/>
          <a:p>
            <a:fld id="{D668B299-D001-458A-9158-F9FA27EB4520}" type="slidenum">
              <a:rPr lang="en-US" smtClean="0"/>
              <a:t>11</a:t>
            </a:fld>
            <a:endParaRPr lang="en-US"/>
          </a:p>
        </p:txBody>
      </p:sp>
    </p:spTree>
    <p:extLst>
      <p:ext uri="{BB962C8B-B14F-4D97-AF65-F5344CB8AC3E}">
        <p14:creationId xmlns:p14="http://schemas.microsoft.com/office/powerpoint/2010/main" val="88299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Nestled at the foot of the southern Greater Caucasus Mountains is a place called Sheki. The town of 60,000 people dates back 2,500 years, making it one of the oldest Caucasus settlements. Sheki’s claim to fame for millennia was silk, textiles and embroidery, which made it a significant point on the Silk Road. Today, the historical region with ancient mosques, castles and the 18th-century Palace of Sheki Khans forms the foreground against the majestic green mountains.</a:t>
            </a:r>
          </a:p>
        </p:txBody>
      </p:sp>
      <p:sp>
        <p:nvSpPr>
          <p:cNvPr id="4" name="Slide Number Placeholder 3"/>
          <p:cNvSpPr>
            <a:spLocks noGrp="1"/>
          </p:cNvSpPr>
          <p:nvPr>
            <p:ph type="sldNum" sz="quarter" idx="5"/>
          </p:nvPr>
        </p:nvSpPr>
        <p:spPr/>
        <p:txBody>
          <a:bodyPr/>
          <a:lstStyle/>
          <a:p>
            <a:fld id="{D668B299-D001-458A-9158-F9FA27EB4520}" type="slidenum">
              <a:rPr lang="en-US" smtClean="0"/>
              <a:t>12</a:t>
            </a:fld>
            <a:endParaRPr lang="en-US"/>
          </a:p>
        </p:txBody>
      </p:sp>
    </p:spTree>
    <p:extLst>
      <p:ext uri="{BB962C8B-B14F-4D97-AF65-F5344CB8AC3E}">
        <p14:creationId xmlns:p14="http://schemas.microsoft.com/office/powerpoint/2010/main" val="397198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Novruz, which means “new day,” is celebrated on March 21, the date of the vernal equinox considered the end of winter and start of spring. The holiday is more than 3,000 years old. Nowruz later spread across the vibrant trade routes of the Silk Road, and along the way incorporated new "new social, religious and cultural influences.” It's now celebrated by a wide array of ethnicities and religious groups in countries beyond Iran, including India, Afghanistan, Turkey and Pakistan.</a:t>
            </a:r>
          </a:p>
        </p:txBody>
      </p:sp>
      <p:sp>
        <p:nvSpPr>
          <p:cNvPr id="4" name="Slide Number Placeholder 3"/>
          <p:cNvSpPr>
            <a:spLocks noGrp="1"/>
          </p:cNvSpPr>
          <p:nvPr>
            <p:ph type="sldNum" sz="quarter" idx="5"/>
          </p:nvPr>
        </p:nvSpPr>
        <p:spPr/>
        <p:txBody>
          <a:bodyPr/>
          <a:lstStyle/>
          <a:p>
            <a:fld id="{D668B299-D001-458A-9158-F9FA27EB4520}" type="slidenum">
              <a:rPr lang="en-US" smtClean="0"/>
              <a:t>13</a:t>
            </a:fld>
            <a:endParaRPr lang="en-US"/>
          </a:p>
        </p:txBody>
      </p:sp>
    </p:spTree>
    <p:extLst>
      <p:ext uri="{BB962C8B-B14F-4D97-AF65-F5344CB8AC3E}">
        <p14:creationId xmlns:p14="http://schemas.microsoft.com/office/powerpoint/2010/main" val="2345895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 starts to wake in Novruz and Azerbaijan people demonstratively celebrate it a month ago. On Tuesdays, we celebrate </a:t>
            </a:r>
            <a:r>
              <a:rPr lang="en-US" dirty="0" err="1"/>
              <a:t>Su</a:t>
            </a:r>
            <a:r>
              <a:rPr lang="en-US" dirty="0"/>
              <a:t> </a:t>
            </a:r>
            <a:r>
              <a:rPr lang="en-US" dirty="0" err="1"/>
              <a:t>Charshabnasi</a:t>
            </a:r>
            <a:r>
              <a:rPr lang="en-US" dirty="0"/>
              <a:t> (water — Tuesday), </a:t>
            </a:r>
            <a:r>
              <a:rPr lang="en-US" dirty="0" err="1"/>
              <a:t>Odlu</a:t>
            </a:r>
            <a:r>
              <a:rPr lang="en-US" dirty="0"/>
              <a:t> </a:t>
            </a:r>
            <a:r>
              <a:rPr lang="en-US" dirty="0" err="1"/>
              <a:t>Charshanba</a:t>
            </a:r>
            <a:r>
              <a:rPr lang="en-US" dirty="0"/>
              <a:t> (fire—  Tuesday), </a:t>
            </a:r>
            <a:r>
              <a:rPr lang="en-US" dirty="0" err="1"/>
              <a:t>Torpag</a:t>
            </a:r>
            <a:r>
              <a:rPr lang="en-US" dirty="0"/>
              <a:t> </a:t>
            </a:r>
            <a:r>
              <a:rPr lang="en-US" dirty="0" err="1"/>
              <a:t>Charshanba</a:t>
            </a:r>
            <a:r>
              <a:rPr lang="en-US" dirty="0"/>
              <a:t> (land — Tuesday) and Akhir </a:t>
            </a:r>
            <a:r>
              <a:rPr lang="en-US" dirty="0" err="1"/>
              <a:t>Charshanba</a:t>
            </a:r>
            <a:r>
              <a:rPr lang="en-US" dirty="0"/>
              <a:t> (final or wind —  Tuesday). According to the folk belief water in the first Tuesday purifies and stirs, fire on the second Tuesday, land on the third Tuesday and wind on the fourth Tuesday awaken nature, the trees begin to blossom; all this symbolize spring's coming.</a:t>
            </a:r>
          </a:p>
          <a:p>
            <a:endParaRPr lang="en-US" dirty="0"/>
          </a:p>
          <a:p>
            <a:r>
              <a:rPr lang="en-US" dirty="0"/>
              <a:t>The second </a:t>
            </a:r>
            <a:r>
              <a:rPr lang="en-US" dirty="0" err="1"/>
              <a:t>Charshanba</a:t>
            </a:r>
            <a:r>
              <a:rPr lang="en-US" dirty="0"/>
              <a:t> relates to the element of fire. It is believed that the action of jumping over bonfires and lighting candles renews a person and purges them of illness, allowing them to start the spring with positivity.</a:t>
            </a:r>
          </a:p>
          <a:p>
            <a:endParaRPr lang="en-US" dirty="0"/>
          </a:p>
          <a:p>
            <a:r>
              <a:rPr lang="en-US" dirty="0"/>
              <a:t>Moreover, cultivation of a Semeni which is a small plant grown up from the malt is one of the main symbols of the Novruz, which represents the refreshment of the earth. The process of cultivation starts from the first week and ends up at the last week that is Novruz day. According to the ancient belief, if </a:t>
            </a:r>
            <a:r>
              <a:rPr lang="en-US" dirty="0" err="1"/>
              <a:t>semeni</a:t>
            </a:r>
            <a:r>
              <a:rPr lang="en-US" dirty="0"/>
              <a:t> grows well, then the year will be productive.</a:t>
            </a:r>
          </a:p>
          <a:p>
            <a:endParaRPr lang="en-US" dirty="0"/>
          </a:p>
          <a:p>
            <a:endParaRPr lang="en-US" dirty="0"/>
          </a:p>
        </p:txBody>
      </p:sp>
      <p:sp>
        <p:nvSpPr>
          <p:cNvPr id="4" name="Slide Number Placeholder 3"/>
          <p:cNvSpPr>
            <a:spLocks noGrp="1"/>
          </p:cNvSpPr>
          <p:nvPr>
            <p:ph type="sldNum" sz="quarter" idx="5"/>
          </p:nvPr>
        </p:nvSpPr>
        <p:spPr/>
        <p:txBody>
          <a:bodyPr/>
          <a:lstStyle/>
          <a:p>
            <a:fld id="{D668B299-D001-458A-9158-F9FA27EB4520}" type="slidenum">
              <a:rPr lang="en-US" smtClean="0"/>
              <a:t>15</a:t>
            </a:fld>
            <a:endParaRPr lang="en-US"/>
          </a:p>
        </p:txBody>
      </p:sp>
    </p:spTree>
    <p:extLst>
      <p:ext uri="{BB962C8B-B14F-4D97-AF65-F5344CB8AC3E}">
        <p14:creationId xmlns:p14="http://schemas.microsoft.com/office/powerpoint/2010/main" val="224947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6F87-3F21-DDA3-1DE9-E4F70A038F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4790CA-6F5D-79BF-710C-0C4E4D1EB2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D4D97-2630-73D1-8F73-2728DD04E124}"/>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5" name="Footer Placeholder 4">
            <a:extLst>
              <a:ext uri="{FF2B5EF4-FFF2-40B4-BE49-F238E27FC236}">
                <a16:creationId xmlns:a16="http://schemas.microsoft.com/office/drawing/2014/main" id="{A16F3FD8-3DE6-1FDA-7060-6EB03B1A8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50E7A-A085-8111-954C-28B04A46B350}"/>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2586390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6FD5-073C-7E4F-4C4F-CC53BF9F48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A2EF0-CD54-BB8C-5E1C-39C2ACB4BF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06E3E-5352-0C6B-447F-1E7C165FB13C}"/>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5" name="Footer Placeholder 4">
            <a:extLst>
              <a:ext uri="{FF2B5EF4-FFF2-40B4-BE49-F238E27FC236}">
                <a16:creationId xmlns:a16="http://schemas.microsoft.com/office/drawing/2014/main" id="{CDC9CB6C-6F15-AFBF-F117-0ED0A06E0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DB0B3-CD6E-F601-A2EC-7557D26F86E0}"/>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215516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959CE-B531-25A9-6937-491A0905FE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1C3D8-8281-3322-4928-545F1FFB8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3D9AA-E276-6184-8517-F629232DC2E8}"/>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5" name="Footer Placeholder 4">
            <a:extLst>
              <a:ext uri="{FF2B5EF4-FFF2-40B4-BE49-F238E27FC236}">
                <a16:creationId xmlns:a16="http://schemas.microsoft.com/office/drawing/2014/main" id="{69F59D3A-9F1A-FA57-CE6E-A3D98896D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4F691-78D2-D500-4D47-DED3D4679FA6}"/>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16739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4C83-18B3-F1AF-5D59-2666BDB62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F5574-10FC-D27E-4B4F-4BDCA063C1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27C57-921F-4F43-747F-5419267A4D82}"/>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5" name="Footer Placeholder 4">
            <a:extLst>
              <a:ext uri="{FF2B5EF4-FFF2-40B4-BE49-F238E27FC236}">
                <a16:creationId xmlns:a16="http://schemas.microsoft.com/office/drawing/2014/main" id="{A30FBE23-D1D5-2D7C-3501-02CA231B3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32C8A-5572-C899-5EB0-36C25B888978}"/>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241964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1377-4E23-1A20-A01B-829D2F203E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9C5998-8791-D534-F002-0886970C4F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C2CB56-AB46-5951-1C74-EBA8FFEE1AC0}"/>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5" name="Footer Placeholder 4">
            <a:extLst>
              <a:ext uri="{FF2B5EF4-FFF2-40B4-BE49-F238E27FC236}">
                <a16:creationId xmlns:a16="http://schemas.microsoft.com/office/drawing/2014/main" id="{40642FE9-C5BD-79E5-3868-1A5D240E6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2AD96-A5A2-6671-5D9B-CDDBF198721B}"/>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349131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4689-EA7A-70D6-8F86-76E221AE2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34079F-BE2B-2239-AF9E-179597C50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D7649-F166-C3D5-7C4B-AD0DC5F789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4CACF3-9B97-212B-AB6B-09E22BE82A89}"/>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6" name="Footer Placeholder 5">
            <a:extLst>
              <a:ext uri="{FF2B5EF4-FFF2-40B4-BE49-F238E27FC236}">
                <a16:creationId xmlns:a16="http://schemas.microsoft.com/office/drawing/2014/main" id="{941FF738-1FA8-0369-01AC-DC262BE783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741AB-3504-9AAF-D8DD-216F57DC21A3}"/>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363394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BDAA-F1B2-03F0-0513-AC16905FB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EC31C9-ADC5-86F5-262B-BD1C060EA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EE4EB4-1D04-69A7-7736-1AB5B38162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02CC9-0167-6EE8-20A8-FB663CBB66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9DF65-5DC9-4004-4A21-7368BD70F6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4AE406-A256-29AE-DECD-EFD583DE7459}"/>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8" name="Footer Placeholder 7">
            <a:extLst>
              <a:ext uri="{FF2B5EF4-FFF2-40B4-BE49-F238E27FC236}">
                <a16:creationId xmlns:a16="http://schemas.microsoft.com/office/drawing/2014/main" id="{F5277859-CC50-1C1B-F3F8-9F4465523B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97B6CB-503E-568C-8848-4491F24B7BD8}"/>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35242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AA1A-6072-35E5-DB99-3747D23DF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695C02-CCCB-EF3C-20B3-4DB9C4D187D1}"/>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4" name="Footer Placeholder 3">
            <a:extLst>
              <a:ext uri="{FF2B5EF4-FFF2-40B4-BE49-F238E27FC236}">
                <a16:creationId xmlns:a16="http://schemas.microsoft.com/office/drawing/2014/main" id="{0E5123F0-795B-4A47-B99C-C652A2AF9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6FD68C-AD05-C3C1-EF7B-5A071092205E}"/>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143093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3C611-C9ED-1558-D7FC-B3BE28D5EAC0}"/>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3" name="Footer Placeholder 2">
            <a:extLst>
              <a:ext uri="{FF2B5EF4-FFF2-40B4-BE49-F238E27FC236}">
                <a16:creationId xmlns:a16="http://schemas.microsoft.com/office/drawing/2014/main" id="{31522152-570C-9904-A750-690F44965E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EF0359-F2AE-165F-9571-8DD941041A88}"/>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55687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E629-6DBB-88CD-A932-DAF3537F4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E3B800-2007-C093-82E5-9F3D452A7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95894-F67F-10E2-77BF-F9077EB1C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56E46A-3E70-3BCF-CADD-FE7550BF28D0}"/>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6" name="Footer Placeholder 5">
            <a:extLst>
              <a:ext uri="{FF2B5EF4-FFF2-40B4-BE49-F238E27FC236}">
                <a16:creationId xmlns:a16="http://schemas.microsoft.com/office/drawing/2014/main" id="{F8023D92-E7F2-8B36-21B2-8F47807D8B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93F5A-7110-2091-AB11-25882B98C2D5}"/>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99871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7EBD-DA2F-D253-D367-657BEE6C0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9B385E-500A-587E-D98B-98F1DAF74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5D190C-F912-363B-AA92-76C779D22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1383E-A2D2-7054-1029-20ABE41DDBBB}"/>
              </a:ext>
            </a:extLst>
          </p:cNvPr>
          <p:cNvSpPr>
            <a:spLocks noGrp="1"/>
          </p:cNvSpPr>
          <p:nvPr>
            <p:ph type="dt" sz="half" idx="10"/>
          </p:nvPr>
        </p:nvSpPr>
        <p:spPr/>
        <p:txBody>
          <a:bodyPr/>
          <a:lstStyle/>
          <a:p>
            <a:fld id="{B1DAF8BE-CB1C-4E8A-A4F5-2323F1C8DD13}" type="datetimeFigureOut">
              <a:rPr lang="en-US" smtClean="0"/>
              <a:t>5/12/2023</a:t>
            </a:fld>
            <a:endParaRPr lang="en-US"/>
          </a:p>
        </p:txBody>
      </p:sp>
      <p:sp>
        <p:nvSpPr>
          <p:cNvPr id="6" name="Footer Placeholder 5">
            <a:extLst>
              <a:ext uri="{FF2B5EF4-FFF2-40B4-BE49-F238E27FC236}">
                <a16:creationId xmlns:a16="http://schemas.microsoft.com/office/drawing/2014/main" id="{1392C77E-8769-3BA9-6B61-83A922663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A93E4-9210-ECBA-3EC3-7770BC2263AA}"/>
              </a:ext>
            </a:extLst>
          </p:cNvPr>
          <p:cNvSpPr>
            <a:spLocks noGrp="1"/>
          </p:cNvSpPr>
          <p:nvPr>
            <p:ph type="sldNum" sz="quarter" idx="12"/>
          </p:nvPr>
        </p:nvSpPr>
        <p:spPr/>
        <p:txBody>
          <a:bodyPr/>
          <a:lstStyle/>
          <a:p>
            <a:fld id="{B1311748-2291-419B-A302-A60AB3C64234}" type="slidenum">
              <a:rPr lang="en-US" smtClean="0"/>
              <a:t>‹#›</a:t>
            </a:fld>
            <a:endParaRPr lang="en-US"/>
          </a:p>
        </p:txBody>
      </p:sp>
    </p:spTree>
    <p:extLst>
      <p:ext uri="{BB962C8B-B14F-4D97-AF65-F5344CB8AC3E}">
        <p14:creationId xmlns:p14="http://schemas.microsoft.com/office/powerpoint/2010/main" val="214371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AE8A50-3FDA-2A5F-0045-DC3DAF220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E5BCD-2F9D-E19C-5BF1-6ADB0F2DFD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EC103-0ED8-44B9-2E26-61F2185D5A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AF8BE-CB1C-4E8A-A4F5-2323F1C8DD13}" type="datetimeFigureOut">
              <a:rPr lang="en-US" smtClean="0"/>
              <a:t>5/12/2023</a:t>
            </a:fld>
            <a:endParaRPr lang="en-US"/>
          </a:p>
        </p:txBody>
      </p:sp>
      <p:sp>
        <p:nvSpPr>
          <p:cNvPr id="5" name="Footer Placeholder 4">
            <a:extLst>
              <a:ext uri="{FF2B5EF4-FFF2-40B4-BE49-F238E27FC236}">
                <a16:creationId xmlns:a16="http://schemas.microsoft.com/office/drawing/2014/main" id="{A8014756-84D6-9C21-DFEC-44292DB45E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326674-44F3-BD4A-27E7-E5BB6C5FF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11748-2291-419B-A302-A60AB3C64234}" type="slidenum">
              <a:rPr lang="en-US" smtClean="0"/>
              <a:t>‹#›</a:t>
            </a:fld>
            <a:endParaRPr lang="en-US"/>
          </a:p>
        </p:txBody>
      </p:sp>
    </p:spTree>
    <p:extLst>
      <p:ext uri="{BB962C8B-B14F-4D97-AF65-F5344CB8AC3E}">
        <p14:creationId xmlns:p14="http://schemas.microsoft.com/office/powerpoint/2010/main" val="400005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dancing in front of a large building&#10;&#10;Description automatically generated with medium confidence">
            <a:extLst>
              <a:ext uri="{FF2B5EF4-FFF2-40B4-BE49-F238E27FC236}">
                <a16:creationId xmlns:a16="http://schemas.microsoft.com/office/drawing/2014/main" id="{6367E2FB-2C1F-CE2C-CDF9-9589FC11BF5A}"/>
              </a:ext>
            </a:extLst>
          </p:cNvPr>
          <p:cNvPicPr>
            <a:picLocks noChangeAspect="1"/>
          </p:cNvPicPr>
          <p:nvPr/>
        </p:nvPicPr>
        <p:blipFill rotWithShape="1">
          <a:blip r:embed="rId2">
            <a:extLst>
              <a:ext uri="{28A0092B-C50C-407E-A947-70E740481C1C}">
                <a14:useLocalDpi xmlns:a14="http://schemas.microsoft.com/office/drawing/2010/main" val="0"/>
              </a:ext>
            </a:extLst>
          </a:blip>
          <a:srcRect t="15414"/>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199CD-840B-07A3-DC27-FAC00DFE0352}"/>
              </a:ext>
            </a:extLst>
          </p:cNvPr>
          <p:cNvSpPr>
            <a:spLocks noGrp="1"/>
          </p:cNvSpPr>
          <p:nvPr>
            <p:ph type="ctrTitle"/>
          </p:nvPr>
        </p:nvSpPr>
        <p:spPr>
          <a:xfrm>
            <a:off x="1063752" y="3429000"/>
            <a:ext cx="10058400" cy="3574778"/>
          </a:xfrm>
          <a:effectLst>
            <a:outerShdw blurRad="50800" dist="38100" dir="2700000" algn="tl" rotWithShape="0">
              <a:prstClr val="black">
                <a:alpha val="40000"/>
              </a:prstClr>
            </a:outerShdw>
          </a:effectLst>
        </p:spPr>
        <p:txBody>
          <a:bodyPr>
            <a:normAutofit/>
          </a:bodyPr>
          <a:lstStyle/>
          <a:p>
            <a:r>
              <a:rPr lang="en-US" sz="15000" dirty="0">
                <a:solidFill>
                  <a:srgbClr val="FFFFFF"/>
                </a:solidFill>
                <a:latin typeface="Adobe Arabic" panose="02040503050201020203" pitchFamily="18" charset="-78"/>
                <a:cs typeface="Adobe Arabic" panose="02040503050201020203" pitchFamily="18" charset="-78"/>
              </a:rPr>
              <a:t>Azerbaijan</a:t>
            </a:r>
          </a:p>
        </p:txBody>
      </p:sp>
    </p:spTree>
    <p:extLst>
      <p:ext uri="{BB962C8B-B14F-4D97-AF65-F5344CB8AC3E}">
        <p14:creationId xmlns:p14="http://schemas.microsoft.com/office/powerpoint/2010/main" val="56268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ke with mountains in the background&#10;&#10;Description automatically generated with low confidence">
            <a:extLst>
              <a:ext uri="{FF2B5EF4-FFF2-40B4-BE49-F238E27FC236}">
                <a16:creationId xmlns:a16="http://schemas.microsoft.com/office/drawing/2014/main" id="{B0F92698-C2D6-ECC7-0C7D-3FEAEE322107}"/>
              </a:ext>
            </a:extLst>
          </p:cNvPr>
          <p:cNvPicPr>
            <a:picLocks noChangeAspect="1"/>
          </p:cNvPicPr>
          <p:nvPr/>
        </p:nvPicPr>
        <p:blipFill rotWithShape="1">
          <a:blip r:embed="rId3"/>
          <a:srcRect t="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FEFE0414-49B9-E262-BDFC-8CB3F5EFDC18}"/>
              </a:ext>
            </a:extLst>
          </p:cNvPr>
          <p:cNvSpPr txBox="1"/>
          <p:nvPr/>
        </p:nvSpPr>
        <p:spPr>
          <a:xfrm>
            <a:off x="238125" y="4349234"/>
            <a:ext cx="6229350" cy="1107996"/>
          </a:xfrm>
          <a:prstGeom prst="rect">
            <a:avLst/>
          </a:prstGeom>
          <a:noFill/>
        </p:spPr>
        <p:txBody>
          <a:bodyPr wrap="square">
            <a:spAutoFit/>
          </a:bodyPr>
          <a:lstStyle/>
          <a:p>
            <a:r>
              <a:rPr lang="en-US" sz="6600" dirty="0">
                <a:solidFill>
                  <a:schemeClr val="bg1">
                    <a:lumMod val="95000"/>
                  </a:schemeClr>
                </a:solidFill>
                <a:latin typeface="Book Antiqua" panose="02040602050305030304" pitchFamily="18" charset="0"/>
              </a:rPr>
              <a:t>Lake </a:t>
            </a:r>
            <a:r>
              <a:rPr lang="en-US" sz="6600" dirty="0" err="1">
                <a:solidFill>
                  <a:schemeClr val="bg1">
                    <a:lumMod val="95000"/>
                  </a:schemeClr>
                </a:solidFill>
                <a:latin typeface="Book Antiqua" panose="02040602050305030304" pitchFamily="18" charset="0"/>
              </a:rPr>
              <a:t>Goygol</a:t>
            </a:r>
            <a:r>
              <a:rPr lang="en-US" sz="6600" dirty="0">
                <a:solidFill>
                  <a:schemeClr val="bg1">
                    <a:lumMod val="95000"/>
                  </a:schemeClr>
                </a:solidFill>
                <a:latin typeface="Book Antiqua" panose="02040602050305030304" pitchFamily="18" charset="0"/>
              </a:rPr>
              <a:t> </a:t>
            </a:r>
          </a:p>
        </p:txBody>
      </p:sp>
    </p:spTree>
    <p:extLst>
      <p:ext uri="{BB962C8B-B14F-4D97-AF65-F5344CB8AC3E}">
        <p14:creationId xmlns:p14="http://schemas.microsoft.com/office/powerpoint/2010/main" val="12731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water, outdoor, shore, nature&#10;&#10;Description automatically generated">
            <a:extLst>
              <a:ext uri="{FF2B5EF4-FFF2-40B4-BE49-F238E27FC236}">
                <a16:creationId xmlns:a16="http://schemas.microsoft.com/office/drawing/2014/main" id="{A273FA6A-94E2-B5B4-FAAC-E6DC002C4442}"/>
              </a:ext>
            </a:extLst>
          </p:cNvPr>
          <p:cNvPicPr>
            <a:picLocks noChangeAspect="1"/>
          </p:cNvPicPr>
          <p:nvPr/>
        </p:nvPicPr>
        <p:blipFill rotWithShape="1">
          <a:blip r:embed="rId3">
            <a:extLst>
              <a:ext uri="{28A0092B-C50C-407E-A947-70E740481C1C}">
                <a14:useLocalDpi xmlns:a14="http://schemas.microsoft.com/office/drawing/2010/main" val="0"/>
              </a:ext>
            </a:extLst>
          </a:blip>
          <a:srcRect l="1910" r="1" b="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descr="A person standing on a beach&#10;&#10;Description automatically generated with medium confidence">
            <a:extLst>
              <a:ext uri="{FF2B5EF4-FFF2-40B4-BE49-F238E27FC236}">
                <a16:creationId xmlns:a16="http://schemas.microsoft.com/office/drawing/2014/main" id="{AD237FA5-0478-ADCD-3B68-1760F654CEB0}"/>
              </a:ext>
            </a:extLst>
          </p:cNvPr>
          <p:cNvPicPr>
            <a:picLocks noChangeAspect="1"/>
          </p:cNvPicPr>
          <p:nvPr/>
        </p:nvPicPr>
        <p:blipFill rotWithShape="1">
          <a:blip r:embed="rId4"/>
          <a:srcRect t="36615"/>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C4EE28A4-A272-EE8C-C31B-9414D2D11F91}"/>
              </a:ext>
            </a:extLst>
          </p:cNvPr>
          <p:cNvPicPr>
            <a:picLocks noChangeAspect="1"/>
          </p:cNvPicPr>
          <p:nvPr/>
        </p:nvPicPr>
        <p:blipFill rotWithShape="1">
          <a:blip r:embed="rId5"/>
          <a:srcRect l="13658" r="13587"/>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9" name="TextBox 8">
            <a:extLst>
              <a:ext uri="{FF2B5EF4-FFF2-40B4-BE49-F238E27FC236}">
                <a16:creationId xmlns:a16="http://schemas.microsoft.com/office/drawing/2014/main" id="{EC1BC2E9-CC29-B7DF-69E8-7A0BEBC01948}"/>
              </a:ext>
            </a:extLst>
          </p:cNvPr>
          <p:cNvSpPr txBox="1"/>
          <p:nvPr/>
        </p:nvSpPr>
        <p:spPr>
          <a:xfrm>
            <a:off x="280988" y="420458"/>
            <a:ext cx="6162674" cy="1015663"/>
          </a:xfrm>
          <a:prstGeom prst="rect">
            <a:avLst/>
          </a:prstGeom>
          <a:noFill/>
        </p:spPr>
        <p:txBody>
          <a:bodyPr wrap="square">
            <a:spAutoFit/>
          </a:bodyPr>
          <a:lstStyle/>
          <a:p>
            <a:r>
              <a:rPr lang="en-US" sz="6000" dirty="0">
                <a:solidFill>
                  <a:schemeClr val="bg1"/>
                </a:solidFill>
                <a:latin typeface="Book Antiqua" panose="02040602050305030304" pitchFamily="18" charset="0"/>
              </a:rPr>
              <a:t>The Caspian Sea</a:t>
            </a:r>
          </a:p>
        </p:txBody>
      </p:sp>
    </p:spTree>
    <p:extLst>
      <p:ext uri="{BB962C8B-B14F-4D97-AF65-F5344CB8AC3E}">
        <p14:creationId xmlns:p14="http://schemas.microsoft.com/office/powerpoint/2010/main" val="120180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2">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building, outdoor, stone, garden&#10;&#10;Description automatically generated">
            <a:extLst>
              <a:ext uri="{FF2B5EF4-FFF2-40B4-BE49-F238E27FC236}">
                <a16:creationId xmlns:a16="http://schemas.microsoft.com/office/drawing/2014/main" id="{7EF3515B-1629-A0CE-8502-4445B62CE211}"/>
              </a:ext>
            </a:extLst>
          </p:cNvPr>
          <p:cNvPicPr>
            <a:picLocks noChangeAspect="1"/>
          </p:cNvPicPr>
          <p:nvPr/>
        </p:nvPicPr>
        <p:blipFill rotWithShape="1">
          <a:blip r:embed="rId3">
            <a:extLst>
              <a:ext uri="{28A0092B-C50C-407E-A947-70E740481C1C}">
                <a14:useLocalDpi xmlns:a14="http://schemas.microsoft.com/office/drawing/2010/main" val="0"/>
              </a:ext>
            </a:extLst>
          </a:blip>
          <a:srcRect l="23049" r="17876" b="3"/>
          <a:stretch/>
        </p:blipFill>
        <p:spPr>
          <a:xfrm>
            <a:off x="20" y="10"/>
            <a:ext cx="3728839" cy="4197358"/>
          </a:xfrm>
          <a:prstGeom prst="rect">
            <a:avLst/>
          </a:prstGeom>
        </p:spPr>
      </p:pic>
      <p:pic>
        <p:nvPicPr>
          <p:cNvPr id="8" name="Picture 7">
            <a:extLst>
              <a:ext uri="{FF2B5EF4-FFF2-40B4-BE49-F238E27FC236}">
                <a16:creationId xmlns:a16="http://schemas.microsoft.com/office/drawing/2014/main" id="{F7AB7721-E507-39A8-CBC4-4D9F96DCBB78}"/>
              </a:ext>
            </a:extLst>
          </p:cNvPr>
          <p:cNvPicPr>
            <a:picLocks noChangeAspect="1"/>
          </p:cNvPicPr>
          <p:nvPr/>
        </p:nvPicPr>
        <p:blipFill rotWithShape="1">
          <a:blip r:embed="rId4">
            <a:extLst>
              <a:ext uri="{28A0092B-C50C-407E-A947-70E740481C1C}">
                <a14:useLocalDpi xmlns:a14="http://schemas.microsoft.com/office/drawing/2010/main" val="0"/>
              </a:ext>
            </a:extLst>
          </a:blip>
          <a:srcRect l="25793" r="24798"/>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5" name="Content Placeholder 4" descr="A picture containing mountain, grass, sky, outdoor&#10;&#10;Description automatically generated">
            <a:extLst>
              <a:ext uri="{FF2B5EF4-FFF2-40B4-BE49-F238E27FC236}">
                <a16:creationId xmlns:a16="http://schemas.microsoft.com/office/drawing/2014/main" id="{1C962BBE-9913-3777-877F-4D734BFDBD5A}"/>
              </a:ext>
            </a:extLst>
          </p:cNvPr>
          <p:cNvPicPr>
            <a:picLocks noChangeAspect="1"/>
          </p:cNvPicPr>
          <p:nvPr/>
        </p:nvPicPr>
        <p:blipFill rotWithShape="1">
          <a:blip r:embed="rId5">
            <a:extLst>
              <a:ext uri="{28A0092B-C50C-407E-A947-70E740481C1C}">
                <a14:useLocalDpi xmlns:a14="http://schemas.microsoft.com/office/drawing/2010/main" val="0"/>
              </a:ext>
            </a:extLst>
          </a:blip>
          <a:srcRect l="17448" r="25196" b="1"/>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Picture 5">
            <a:extLst>
              <a:ext uri="{FF2B5EF4-FFF2-40B4-BE49-F238E27FC236}">
                <a16:creationId xmlns:a16="http://schemas.microsoft.com/office/drawing/2014/main" id="{CA1569EF-1FF7-AB5F-B58E-E3EF272DE7F4}"/>
              </a:ext>
            </a:extLst>
          </p:cNvPr>
          <p:cNvPicPr>
            <a:picLocks noChangeAspect="1"/>
          </p:cNvPicPr>
          <p:nvPr/>
        </p:nvPicPr>
        <p:blipFill rotWithShape="1">
          <a:blip r:embed="rId6"/>
          <a:srcRect t="40203" b="3693"/>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5F28C2BA-C2C9-D8F3-B973-55556998154E}"/>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sz="7200" kern="1200" dirty="0">
                <a:solidFill>
                  <a:schemeClr val="tx1"/>
                </a:solidFill>
                <a:latin typeface="Book Antiqua" panose="02040602050305030304" pitchFamily="18" charset="0"/>
              </a:rPr>
              <a:t>Sheki</a:t>
            </a:r>
          </a:p>
        </p:txBody>
      </p:sp>
    </p:spTree>
    <p:extLst>
      <p:ext uri="{BB962C8B-B14F-4D97-AF65-F5344CB8AC3E}">
        <p14:creationId xmlns:p14="http://schemas.microsoft.com/office/powerpoint/2010/main" val="3796478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323DD-4DA4-FAB3-19EC-FA9FBC4EE5BB}"/>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FD961-BE37-5919-8900-B0F9F2ABC50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Novruz</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351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dancing in front of a brick wall&#10;&#10;Description automatically generated with medium confidence">
            <a:extLst>
              <a:ext uri="{FF2B5EF4-FFF2-40B4-BE49-F238E27FC236}">
                <a16:creationId xmlns:a16="http://schemas.microsoft.com/office/drawing/2014/main" id="{D76C9F62-9FA9-34DC-50E6-B77372B4ACE8}"/>
              </a:ext>
            </a:extLst>
          </p:cNvPr>
          <p:cNvPicPr>
            <a:picLocks noChangeAspect="1"/>
          </p:cNvPicPr>
          <p:nvPr/>
        </p:nvPicPr>
        <p:blipFill rotWithShape="1">
          <a:blip r:embed="rId2">
            <a:extLst>
              <a:ext uri="{28A0092B-C50C-407E-A947-70E740481C1C}">
                <a14:useLocalDpi xmlns:a14="http://schemas.microsoft.com/office/drawing/2010/main" val="0"/>
              </a:ext>
            </a:extLst>
          </a:blip>
          <a:srcRect l="-2" t="10792" b="3601"/>
          <a:stretch/>
        </p:blipFill>
        <p:spPr>
          <a:xfrm>
            <a:off x="157662" y="686253"/>
            <a:ext cx="3906560" cy="5010120"/>
          </a:xfrm>
          <a:prstGeom prst="rect">
            <a:avLst/>
          </a:prstGeom>
        </p:spPr>
      </p:pic>
      <p:pic>
        <p:nvPicPr>
          <p:cNvPr id="7" name="Picture 6" descr="A picture containing tree, outdoor, person, orange&#10;&#10;Description automatically generated">
            <a:extLst>
              <a:ext uri="{FF2B5EF4-FFF2-40B4-BE49-F238E27FC236}">
                <a16:creationId xmlns:a16="http://schemas.microsoft.com/office/drawing/2014/main" id="{EEA23A43-069F-D67E-4925-15C686479C05}"/>
              </a:ext>
            </a:extLst>
          </p:cNvPr>
          <p:cNvPicPr>
            <a:picLocks noChangeAspect="1"/>
          </p:cNvPicPr>
          <p:nvPr/>
        </p:nvPicPr>
        <p:blipFill rotWithShape="1">
          <a:blip r:embed="rId3">
            <a:extLst>
              <a:ext uri="{28A0092B-C50C-407E-A947-70E740481C1C}">
                <a14:useLocalDpi xmlns:a14="http://schemas.microsoft.com/office/drawing/2010/main" val="0"/>
              </a:ext>
            </a:extLst>
          </a:blip>
          <a:srcRect t="-4942" b="47"/>
          <a:stretch/>
        </p:blipFill>
        <p:spPr>
          <a:xfrm>
            <a:off x="8300369" y="471359"/>
            <a:ext cx="3733970" cy="5225014"/>
          </a:xfrm>
          <a:prstGeom prst="rect">
            <a:avLst/>
          </a:prstGeom>
        </p:spPr>
      </p:pic>
      <p:pic>
        <p:nvPicPr>
          <p:cNvPr id="9" name="Picture 8" descr="A group of people jumping over a fire&#10;&#10;Description automatically generated with medium confidence">
            <a:extLst>
              <a:ext uri="{FF2B5EF4-FFF2-40B4-BE49-F238E27FC236}">
                <a16:creationId xmlns:a16="http://schemas.microsoft.com/office/drawing/2014/main" id="{D3B2E07B-DE04-1531-BC29-07E84E14EC31}"/>
              </a:ext>
            </a:extLst>
          </p:cNvPr>
          <p:cNvPicPr>
            <a:picLocks noChangeAspect="1"/>
          </p:cNvPicPr>
          <p:nvPr/>
        </p:nvPicPr>
        <p:blipFill rotWithShape="1">
          <a:blip r:embed="rId4">
            <a:extLst>
              <a:ext uri="{28A0092B-C50C-407E-A947-70E740481C1C}">
                <a14:useLocalDpi xmlns:a14="http://schemas.microsoft.com/office/drawing/2010/main" val="0"/>
              </a:ext>
            </a:extLst>
          </a:blip>
          <a:srcRect l="20710" r="15251" b="3"/>
          <a:stretch/>
        </p:blipFill>
        <p:spPr>
          <a:xfrm>
            <a:off x="4288776" y="686253"/>
            <a:ext cx="3906560" cy="5010120"/>
          </a:xfrm>
          <a:prstGeom prst="rect">
            <a:avLst/>
          </a:prstGeom>
        </p:spPr>
      </p:pic>
    </p:spTree>
    <p:extLst>
      <p:ext uri="{BB962C8B-B14F-4D97-AF65-F5344CB8AC3E}">
        <p14:creationId xmlns:p14="http://schemas.microsoft.com/office/powerpoint/2010/main" val="4175729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ky, outdoor, person, people&#10;&#10;Description automatically generated">
            <a:extLst>
              <a:ext uri="{FF2B5EF4-FFF2-40B4-BE49-F238E27FC236}">
                <a16:creationId xmlns:a16="http://schemas.microsoft.com/office/drawing/2014/main" id="{F9ED9039-8257-20AF-1347-B49F2A01A5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85818"/>
            <a:ext cx="12192000" cy="7043818"/>
          </a:xfrm>
        </p:spPr>
      </p:pic>
    </p:spTree>
    <p:extLst>
      <p:ext uri="{BB962C8B-B14F-4D97-AF65-F5344CB8AC3E}">
        <p14:creationId xmlns:p14="http://schemas.microsoft.com/office/powerpoint/2010/main" val="7443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893E5-0052-26E4-FFB2-155C6CAA97BA}"/>
              </a:ext>
            </a:extLst>
          </p:cNvPr>
          <p:cNvSpPr>
            <a:spLocks noGrp="1"/>
          </p:cNvSpPr>
          <p:nvPr>
            <p:ph type="title"/>
          </p:nvPr>
        </p:nvSpPr>
        <p:spPr>
          <a:xfrm>
            <a:off x="1005008" y="837162"/>
            <a:ext cx="10178934" cy="1328730"/>
          </a:xfrm>
        </p:spPr>
        <p:txBody>
          <a:bodyPr vert="horz" lIns="91440" tIns="45720" rIns="91440" bIns="45720" rtlCol="0" anchor="b">
            <a:normAutofit/>
          </a:bodyPr>
          <a:lstStyle/>
          <a:p>
            <a:pPr algn="ctr"/>
            <a:r>
              <a:rPr lang="en-US" sz="7200" kern="1200" dirty="0" err="1">
                <a:solidFill>
                  <a:schemeClr val="tx1"/>
                </a:solidFill>
                <a:latin typeface="Bookman Old Style" panose="02050604050505020204" pitchFamily="18" charset="0"/>
              </a:rPr>
              <a:t>Kosa</a:t>
            </a:r>
            <a:r>
              <a:rPr lang="en-US" sz="7200" kern="1200" dirty="0">
                <a:solidFill>
                  <a:schemeClr val="tx1"/>
                </a:solidFill>
                <a:latin typeface="Bookman Old Style" panose="02050604050505020204" pitchFamily="18" charset="0"/>
              </a:rPr>
              <a:t> and </a:t>
            </a:r>
            <a:r>
              <a:rPr lang="en-US" sz="7200" kern="1200" dirty="0" err="1">
                <a:solidFill>
                  <a:schemeClr val="tx1"/>
                </a:solidFill>
                <a:latin typeface="Bookman Old Style" panose="02050604050505020204" pitchFamily="18" charset="0"/>
              </a:rPr>
              <a:t>Kecel</a:t>
            </a:r>
            <a:endParaRPr lang="en-US" sz="7200" kern="1200" dirty="0">
              <a:solidFill>
                <a:schemeClr val="tx1"/>
              </a:solidFill>
              <a:latin typeface="Bookman Old Style" panose="02050604050505020204" pitchFamily="18" charset="0"/>
            </a:endParaRPr>
          </a:p>
        </p:txBody>
      </p:sp>
      <p:pic>
        <p:nvPicPr>
          <p:cNvPr id="5" name="Content Placeholder 4" descr="Background pattern&#10;&#10;Description automatically generated">
            <a:extLst>
              <a:ext uri="{FF2B5EF4-FFF2-40B4-BE49-F238E27FC236}">
                <a16:creationId xmlns:a16="http://schemas.microsoft.com/office/drawing/2014/main" id="{63AF23D5-D476-C672-D249-21E665FF266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198" r="18420"/>
          <a:stretch/>
        </p:blipFill>
        <p:spPr>
          <a:xfrm>
            <a:off x="198741" y="2410448"/>
            <a:ext cx="5803323" cy="3890357"/>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435B91A4-D7DE-02E8-3B13-CB9742A71E80}"/>
              </a:ext>
            </a:extLst>
          </p:cNvPr>
          <p:cNvPicPr>
            <a:picLocks noChangeAspect="1"/>
          </p:cNvPicPr>
          <p:nvPr/>
        </p:nvPicPr>
        <p:blipFill rotWithShape="1">
          <a:blip r:embed="rId4">
            <a:extLst>
              <a:ext uri="{28A0092B-C50C-407E-A947-70E740481C1C}">
                <a14:useLocalDpi xmlns:a14="http://schemas.microsoft.com/office/drawing/2010/main" val="0"/>
              </a:ext>
            </a:extLst>
          </a:blip>
          <a:srcRect l="6344" r="15703" b="2"/>
          <a:stretch/>
        </p:blipFill>
        <p:spPr>
          <a:xfrm>
            <a:off x="6189934" y="2410448"/>
            <a:ext cx="5803323" cy="3890357"/>
          </a:xfrm>
          <a:prstGeom prst="rect">
            <a:avLst/>
          </a:prstGeom>
        </p:spPr>
      </p:pic>
    </p:spTree>
    <p:extLst>
      <p:ext uri="{BB962C8B-B14F-4D97-AF65-F5344CB8AC3E}">
        <p14:creationId xmlns:p14="http://schemas.microsoft.com/office/powerpoint/2010/main" val="3683259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food, plate&#10;&#10;Description automatically generated">
            <a:extLst>
              <a:ext uri="{FF2B5EF4-FFF2-40B4-BE49-F238E27FC236}">
                <a16:creationId xmlns:a16="http://schemas.microsoft.com/office/drawing/2014/main" id="{EDFDF6D3-3142-2C4A-D3A2-A43FD8CF7E4C}"/>
              </a:ext>
            </a:extLst>
          </p:cNvPr>
          <p:cNvPicPr>
            <a:picLocks noChangeAspect="1"/>
          </p:cNvPicPr>
          <p:nvPr/>
        </p:nvPicPr>
        <p:blipFill rotWithShape="1">
          <a:blip r:embed="rId3">
            <a:extLst>
              <a:ext uri="{28A0092B-C50C-407E-A947-70E740481C1C}">
                <a14:useLocalDpi xmlns:a14="http://schemas.microsoft.com/office/drawing/2010/main" val="0"/>
              </a:ext>
            </a:extLst>
          </a:blip>
          <a:srcRect l="8445" r="372" b="-1"/>
          <a:stretch/>
        </p:blipFill>
        <p:spPr>
          <a:xfrm>
            <a:off x="1186318" y="321734"/>
            <a:ext cx="3968531" cy="2905170"/>
          </a:xfrm>
          <a:prstGeom prst="rect">
            <a:avLst/>
          </a:prstGeom>
        </p:spPr>
      </p:pic>
      <p:pic>
        <p:nvPicPr>
          <p:cNvPr id="15" name="Picture 14" descr="A table full of food&#10;&#10;Description automatically generated with medium confidence">
            <a:extLst>
              <a:ext uri="{FF2B5EF4-FFF2-40B4-BE49-F238E27FC236}">
                <a16:creationId xmlns:a16="http://schemas.microsoft.com/office/drawing/2014/main" id="{C3389E7C-65EA-E2CB-7A75-5858BEC09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88" y="3631096"/>
            <a:ext cx="5088589" cy="2760560"/>
          </a:xfrm>
          <a:prstGeom prst="rect">
            <a:avLst/>
          </a:prstGeom>
        </p:spPr>
      </p:pic>
      <p:sp>
        <p:nvSpPr>
          <p:cNvPr id="38" name="Rectangle 3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table full of food&#10;&#10;Description automatically generated with medium confidence">
            <a:extLst>
              <a:ext uri="{FF2B5EF4-FFF2-40B4-BE49-F238E27FC236}">
                <a16:creationId xmlns:a16="http://schemas.microsoft.com/office/drawing/2014/main" id="{6478A51B-880F-EDEA-5118-61EF93AE850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3" b="2316"/>
          <a:stretch/>
        </p:blipFill>
        <p:spPr>
          <a:xfrm>
            <a:off x="6308034" y="1368731"/>
            <a:ext cx="5426764" cy="3975928"/>
          </a:xfrm>
          <a:prstGeom prst="rect">
            <a:avLst/>
          </a:prstGeom>
        </p:spPr>
      </p:pic>
    </p:spTree>
    <p:extLst>
      <p:ext uri="{BB962C8B-B14F-4D97-AF65-F5344CB8AC3E}">
        <p14:creationId xmlns:p14="http://schemas.microsoft.com/office/powerpoint/2010/main" val="2145178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different, colorful, decorated&#10;&#10;Description automatically generated">
            <a:extLst>
              <a:ext uri="{FF2B5EF4-FFF2-40B4-BE49-F238E27FC236}">
                <a16:creationId xmlns:a16="http://schemas.microsoft.com/office/drawing/2014/main" id="{D5CE4346-8D5C-2702-1A8F-51651C0112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622" b="8326"/>
          <a:stretch/>
        </p:blipFill>
        <p:spPr>
          <a:xfrm>
            <a:off x="20" y="10"/>
            <a:ext cx="12191980" cy="6857990"/>
          </a:xfrm>
          <a:prstGeom prst="rect">
            <a:avLst/>
          </a:prstGeom>
        </p:spPr>
      </p:pic>
      <p:sp>
        <p:nvSpPr>
          <p:cNvPr id="2" name="Title 1">
            <a:extLst>
              <a:ext uri="{FF2B5EF4-FFF2-40B4-BE49-F238E27FC236}">
                <a16:creationId xmlns:a16="http://schemas.microsoft.com/office/drawing/2014/main" id="{64F85CA7-1645-BE3A-DCBB-3B73915609C1}"/>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dirty="0">
                <a:solidFill>
                  <a:srgbClr val="262626"/>
                </a:solidFill>
              </a:rPr>
              <a:t>Semeni</a:t>
            </a:r>
          </a:p>
        </p:txBody>
      </p:sp>
    </p:spTree>
    <p:extLst>
      <p:ext uri="{BB962C8B-B14F-4D97-AF65-F5344CB8AC3E}">
        <p14:creationId xmlns:p14="http://schemas.microsoft.com/office/powerpoint/2010/main" val="910469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clothing&#10;&#10;Description automatically generated with medium confidence">
            <a:extLst>
              <a:ext uri="{FF2B5EF4-FFF2-40B4-BE49-F238E27FC236}">
                <a16:creationId xmlns:a16="http://schemas.microsoft.com/office/drawing/2014/main" id="{C2D92E05-7401-A4B5-CBA9-27D62F70C3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70961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195C0CD3-00D2-9C52-A611-C84B17A10D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875"/>
          <a:stretch/>
        </p:blipFill>
        <p:spPr>
          <a:xfrm>
            <a:off x="20" y="1282"/>
            <a:ext cx="12191980" cy="6856718"/>
          </a:xfrm>
          <a:prstGeom prst="rect">
            <a:avLst/>
          </a:prstGeom>
        </p:spPr>
      </p:pic>
    </p:spTree>
    <p:extLst>
      <p:ext uri="{BB962C8B-B14F-4D97-AF65-F5344CB8AC3E}">
        <p14:creationId xmlns:p14="http://schemas.microsoft.com/office/powerpoint/2010/main" val="1653017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017A5722-3044-6FD4-17AF-884069A67C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766" y="131233"/>
            <a:ext cx="5952468" cy="6595534"/>
          </a:xfrm>
          <a:prstGeom prst="rect">
            <a:avLst/>
          </a:prstGeom>
        </p:spPr>
      </p:pic>
    </p:spTree>
    <p:extLst>
      <p:ext uri="{BB962C8B-B14F-4D97-AF65-F5344CB8AC3E}">
        <p14:creationId xmlns:p14="http://schemas.microsoft.com/office/powerpoint/2010/main" val="28111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872F7-F513-10DC-A5D9-0A78D715F43D}"/>
              </a:ext>
            </a:extLst>
          </p:cNvPr>
          <p:cNvSpPr>
            <a:spLocks noGrp="1"/>
          </p:cNvSpPr>
          <p:nvPr>
            <p:ph type="title"/>
          </p:nvPr>
        </p:nvSpPr>
        <p:spPr/>
        <p:txBody>
          <a:bodyPr>
            <a:normAutofit/>
          </a:bodyPr>
          <a:lstStyle/>
          <a:p>
            <a:r>
              <a:rPr lang="en-US" sz="8000" u="sng" dirty="0">
                <a:solidFill>
                  <a:schemeClr val="bg1"/>
                </a:solidFill>
              </a:rPr>
              <a:t>At a Glance</a:t>
            </a:r>
          </a:p>
        </p:txBody>
      </p:sp>
      <p:sp>
        <p:nvSpPr>
          <p:cNvPr id="3" name="Content Placeholder 2">
            <a:extLst>
              <a:ext uri="{FF2B5EF4-FFF2-40B4-BE49-F238E27FC236}">
                <a16:creationId xmlns:a16="http://schemas.microsoft.com/office/drawing/2014/main" id="{113F1E03-6C2D-CF80-E172-AD6F858A8C0B}"/>
              </a:ext>
            </a:extLst>
          </p:cNvPr>
          <p:cNvSpPr>
            <a:spLocks noGrp="1"/>
          </p:cNvSpPr>
          <p:nvPr>
            <p:ph idx="1"/>
          </p:nvPr>
        </p:nvSpPr>
        <p:spPr/>
        <p:txBody>
          <a:bodyPr>
            <a:normAutofit/>
          </a:bodyPr>
          <a:lstStyle/>
          <a:p>
            <a:r>
              <a:rPr lang="en-US" sz="5400" dirty="0">
                <a:solidFill>
                  <a:schemeClr val="bg1"/>
                </a:solidFill>
              </a:rPr>
              <a:t>Population: 10,212,000</a:t>
            </a:r>
          </a:p>
          <a:p>
            <a:r>
              <a:rPr lang="en-US" sz="5400" dirty="0">
                <a:solidFill>
                  <a:schemeClr val="bg1"/>
                </a:solidFill>
              </a:rPr>
              <a:t>Capital: Baku</a:t>
            </a:r>
          </a:p>
          <a:p>
            <a:r>
              <a:rPr lang="en-US" sz="5400" dirty="0">
                <a:solidFill>
                  <a:schemeClr val="bg1"/>
                </a:solidFill>
              </a:rPr>
              <a:t>Language: Azerbaijani/Azeri</a:t>
            </a:r>
          </a:p>
          <a:p>
            <a:r>
              <a:rPr lang="en-US" sz="5400" dirty="0">
                <a:solidFill>
                  <a:schemeClr val="bg1"/>
                </a:solidFill>
              </a:rPr>
              <a:t>Currency: Azerbaijani Manat</a:t>
            </a:r>
          </a:p>
        </p:txBody>
      </p:sp>
    </p:spTree>
    <p:extLst>
      <p:ext uri="{BB962C8B-B14F-4D97-AF65-F5344CB8AC3E}">
        <p14:creationId xmlns:p14="http://schemas.microsoft.com/office/powerpoint/2010/main" val="215049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Logo, icon&#10;&#10;Description automatically generated with medium confidence">
            <a:extLst>
              <a:ext uri="{FF2B5EF4-FFF2-40B4-BE49-F238E27FC236}">
                <a16:creationId xmlns:a16="http://schemas.microsoft.com/office/drawing/2014/main" id="{BC4D5837-2497-1AD4-E644-6E65C3F5B2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059" y="0"/>
            <a:ext cx="13662422" cy="6858000"/>
          </a:xfrm>
          <a:prstGeom prst="rect">
            <a:avLst/>
          </a:prstGeom>
        </p:spPr>
      </p:pic>
    </p:spTree>
    <p:extLst>
      <p:ext uri="{BB962C8B-B14F-4D97-AF65-F5344CB8AC3E}">
        <p14:creationId xmlns:p14="http://schemas.microsoft.com/office/powerpoint/2010/main" val="208643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0D6A-9974-DA03-7AEA-9F9968305412}"/>
              </a:ext>
            </a:extLst>
          </p:cNvPr>
          <p:cNvSpPr>
            <a:spLocks noGrp="1"/>
          </p:cNvSpPr>
          <p:nvPr>
            <p:ph type="title"/>
          </p:nvPr>
        </p:nvSpPr>
        <p:spPr/>
        <p:txBody>
          <a:bodyPr/>
          <a:lstStyle/>
          <a:p>
            <a:r>
              <a:rPr lang="en-US" dirty="0">
                <a:solidFill>
                  <a:srgbClr val="00B050"/>
                </a:solidFill>
                <a:latin typeface="Bembo" panose="02020502050201020203" pitchFamily="18" charset="0"/>
              </a:rPr>
              <a:t>How to say…..</a:t>
            </a:r>
          </a:p>
        </p:txBody>
      </p:sp>
      <p:sp>
        <p:nvSpPr>
          <p:cNvPr id="3" name="Content Placeholder 2">
            <a:extLst>
              <a:ext uri="{FF2B5EF4-FFF2-40B4-BE49-F238E27FC236}">
                <a16:creationId xmlns:a16="http://schemas.microsoft.com/office/drawing/2014/main" id="{1D7DCEB2-7C9C-4C9B-C23A-14E51D6A007D}"/>
              </a:ext>
            </a:extLst>
          </p:cNvPr>
          <p:cNvSpPr>
            <a:spLocks noGrp="1"/>
          </p:cNvSpPr>
          <p:nvPr>
            <p:ph idx="1"/>
          </p:nvPr>
        </p:nvSpPr>
        <p:spPr/>
        <p:txBody>
          <a:bodyPr>
            <a:normAutofit/>
          </a:bodyPr>
          <a:lstStyle/>
          <a:p>
            <a:r>
              <a:rPr lang="en-US" sz="5400" dirty="0">
                <a:solidFill>
                  <a:schemeClr val="accent6">
                    <a:lumMod val="50000"/>
                  </a:schemeClr>
                </a:solidFill>
                <a:latin typeface="Bembo" panose="02020502050201020203" pitchFamily="18" charset="0"/>
              </a:rPr>
              <a:t>Hello...Salam (Sah-</a:t>
            </a:r>
            <a:r>
              <a:rPr lang="en-US" sz="5400" dirty="0" err="1">
                <a:solidFill>
                  <a:schemeClr val="accent6">
                    <a:lumMod val="50000"/>
                  </a:schemeClr>
                </a:solidFill>
                <a:latin typeface="Bembo" panose="02020502050201020203" pitchFamily="18" charset="0"/>
              </a:rPr>
              <a:t>lahm</a:t>
            </a:r>
            <a:r>
              <a:rPr lang="en-US" sz="5400" dirty="0">
                <a:solidFill>
                  <a:schemeClr val="accent6">
                    <a:lumMod val="50000"/>
                  </a:schemeClr>
                </a:solidFill>
                <a:latin typeface="Bembo" panose="02020502050201020203" pitchFamily="18" charset="0"/>
              </a:rPr>
              <a:t>)</a:t>
            </a:r>
          </a:p>
          <a:p>
            <a:r>
              <a:rPr lang="en-US" sz="5400" dirty="0">
                <a:solidFill>
                  <a:schemeClr val="accent6">
                    <a:lumMod val="50000"/>
                  </a:schemeClr>
                </a:solidFill>
                <a:latin typeface="Bembo" panose="02020502050201020203" pitchFamily="18" charset="0"/>
              </a:rPr>
              <a:t>Goodbye…</a:t>
            </a:r>
            <a:r>
              <a:rPr lang="en-US" sz="5400" dirty="0" err="1">
                <a:solidFill>
                  <a:schemeClr val="accent6">
                    <a:lumMod val="50000"/>
                  </a:schemeClr>
                </a:solidFill>
                <a:latin typeface="Bembo" panose="02020502050201020203" pitchFamily="18" charset="0"/>
              </a:rPr>
              <a:t>Helekik</a:t>
            </a:r>
            <a:r>
              <a:rPr lang="en-US" sz="5400" dirty="0">
                <a:solidFill>
                  <a:schemeClr val="accent6">
                    <a:lumMod val="50000"/>
                  </a:schemeClr>
                </a:solidFill>
                <a:latin typeface="Bembo" panose="02020502050201020203" pitchFamily="18" charset="0"/>
              </a:rPr>
              <a:t> (He-le-lich)</a:t>
            </a:r>
          </a:p>
          <a:p>
            <a:r>
              <a:rPr lang="en-US" sz="5400" dirty="0">
                <a:solidFill>
                  <a:schemeClr val="accent6">
                    <a:lumMod val="50000"/>
                  </a:schemeClr>
                </a:solidFill>
                <a:latin typeface="Bembo" panose="02020502050201020203" pitchFamily="18" charset="0"/>
              </a:rPr>
              <a:t>Thank you…Sag </a:t>
            </a:r>
            <a:r>
              <a:rPr lang="en-US" sz="5400" dirty="0" err="1">
                <a:solidFill>
                  <a:schemeClr val="accent6">
                    <a:lumMod val="50000"/>
                  </a:schemeClr>
                </a:solidFill>
                <a:latin typeface="Bembo" panose="02020502050201020203" pitchFamily="18" charset="0"/>
              </a:rPr>
              <a:t>ol</a:t>
            </a:r>
            <a:r>
              <a:rPr lang="en-US" sz="5400" dirty="0">
                <a:solidFill>
                  <a:schemeClr val="accent6">
                    <a:lumMod val="50000"/>
                  </a:schemeClr>
                </a:solidFill>
                <a:latin typeface="Bembo" panose="02020502050201020203" pitchFamily="18" charset="0"/>
              </a:rPr>
              <a:t> (Sa-</a:t>
            </a:r>
            <a:r>
              <a:rPr lang="en-US" sz="5400" dirty="0" err="1">
                <a:solidFill>
                  <a:schemeClr val="accent6">
                    <a:lumMod val="50000"/>
                  </a:schemeClr>
                </a:solidFill>
                <a:latin typeface="Bembo" panose="02020502050201020203" pitchFamily="18" charset="0"/>
              </a:rPr>
              <a:t>ol</a:t>
            </a:r>
            <a:r>
              <a:rPr lang="en-US" sz="5400" dirty="0">
                <a:solidFill>
                  <a:schemeClr val="accent6">
                    <a:lumMod val="50000"/>
                  </a:schemeClr>
                </a:solidFill>
                <a:latin typeface="Bembo" panose="02020502050201020203" pitchFamily="18" charset="0"/>
              </a:rPr>
              <a:t>)</a:t>
            </a:r>
          </a:p>
          <a:p>
            <a:r>
              <a:rPr lang="en-US" sz="5400" dirty="0">
                <a:solidFill>
                  <a:schemeClr val="accent6">
                    <a:lumMod val="50000"/>
                  </a:schemeClr>
                </a:solidFill>
                <a:latin typeface="Bembo" panose="02020502050201020203" pitchFamily="18" charset="0"/>
              </a:rPr>
              <a:t>You’re welcome…</a:t>
            </a:r>
            <a:r>
              <a:rPr lang="en-US" sz="5400" dirty="0" err="1">
                <a:solidFill>
                  <a:schemeClr val="accent6">
                    <a:lumMod val="50000"/>
                  </a:schemeClr>
                </a:solidFill>
                <a:latin typeface="Bembo" panose="02020502050201020203" pitchFamily="18" charset="0"/>
              </a:rPr>
              <a:t>Buyur</a:t>
            </a:r>
            <a:r>
              <a:rPr lang="en-US" sz="5400" dirty="0">
                <a:solidFill>
                  <a:schemeClr val="accent6">
                    <a:lumMod val="50000"/>
                  </a:schemeClr>
                </a:solidFill>
                <a:latin typeface="Bembo" panose="02020502050201020203" pitchFamily="18" charset="0"/>
              </a:rPr>
              <a:t> (Bu-</a:t>
            </a:r>
            <a:r>
              <a:rPr lang="en-US" sz="5400" dirty="0" err="1">
                <a:solidFill>
                  <a:schemeClr val="accent6">
                    <a:lumMod val="50000"/>
                  </a:schemeClr>
                </a:solidFill>
                <a:latin typeface="Bembo" panose="02020502050201020203" pitchFamily="18" charset="0"/>
              </a:rPr>
              <a:t>yur</a:t>
            </a:r>
            <a:r>
              <a:rPr lang="en-US" sz="5400" dirty="0">
                <a:solidFill>
                  <a:schemeClr val="accent6">
                    <a:lumMod val="50000"/>
                  </a:schemeClr>
                </a:solidFill>
                <a:latin typeface="Bembo" panose="02020502050201020203" pitchFamily="18" charset="0"/>
              </a:rPr>
              <a:t>)</a:t>
            </a:r>
          </a:p>
        </p:txBody>
      </p:sp>
    </p:spTree>
    <p:extLst>
      <p:ext uri="{BB962C8B-B14F-4D97-AF65-F5344CB8AC3E}">
        <p14:creationId xmlns:p14="http://schemas.microsoft.com/office/powerpoint/2010/main" val="112929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8F6B-2AE9-F892-E802-1D1DA44430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88BA9A-6EAB-0568-511A-376F68A7F98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F291C07-4B40-A4FC-3D1E-EA0FF81B7F77}"/>
              </a:ext>
            </a:extLst>
          </p:cNvPr>
          <p:cNvPicPr>
            <a:picLocks noChangeAspect="1"/>
          </p:cNvPicPr>
          <p:nvPr/>
        </p:nvPicPr>
        <p:blipFill>
          <a:blip r:embed="rId3"/>
          <a:stretch>
            <a:fillRect/>
          </a:stretch>
        </p:blipFill>
        <p:spPr>
          <a:xfrm>
            <a:off x="0" y="12700"/>
            <a:ext cx="12192000" cy="6832600"/>
          </a:xfrm>
          <a:prstGeom prst="rect">
            <a:avLst/>
          </a:prstGeom>
        </p:spPr>
      </p:pic>
      <p:sp>
        <p:nvSpPr>
          <p:cNvPr id="10" name="TextBox 9">
            <a:extLst>
              <a:ext uri="{FF2B5EF4-FFF2-40B4-BE49-F238E27FC236}">
                <a16:creationId xmlns:a16="http://schemas.microsoft.com/office/drawing/2014/main" id="{512B1B1D-B552-EDB3-2ECE-0DFB1886EB1D}"/>
              </a:ext>
            </a:extLst>
          </p:cNvPr>
          <p:cNvSpPr txBox="1"/>
          <p:nvPr/>
        </p:nvSpPr>
        <p:spPr>
          <a:xfrm>
            <a:off x="4333875" y="5495468"/>
            <a:ext cx="622935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Khinalug</a:t>
            </a:r>
          </a:p>
        </p:txBody>
      </p:sp>
    </p:spTree>
    <p:extLst>
      <p:ext uri="{BB962C8B-B14F-4D97-AF65-F5344CB8AC3E}">
        <p14:creationId xmlns:p14="http://schemas.microsoft.com/office/powerpoint/2010/main" val="32371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utdoor, resort, several&#10;&#10;Description automatically generated">
            <a:extLst>
              <a:ext uri="{FF2B5EF4-FFF2-40B4-BE49-F238E27FC236}">
                <a16:creationId xmlns:a16="http://schemas.microsoft.com/office/drawing/2014/main" id="{A00A38B3-D553-0E6F-E4B9-BC6CCFE54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 y="3347"/>
            <a:ext cx="12192000" cy="6854653"/>
          </a:xfrm>
          <a:prstGeom prst="rect">
            <a:avLst/>
          </a:prstGeom>
        </p:spPr>
      </p:pic>
      <p:sp>
        <p:nvSpPr>
          <p:cNvPr id="2" name="Title 1">
            <a:extLst>
              <a:ext uri="{FF2B5EF4-FFF2-40B4-BE49-F238E27FC236}">
                <a16:creationId xmlns:a16="http://schemas.microsoft.com/office/drawing/2014/main" id="{AD638EAB-2383-F2AD-5BD5-3E05BA894EE4}"/>
              </a:ext>
            </a:extLst>
          </p:cNvPr>
          <p:cNvSpPr>
            <a:spLocks noGrp="1"/>
          </p:cNvSpPr>
          <p:nvPr>
            <p:ph type="title"/>
          </p:nvPr>
        </p:nvSpPr>
        <p:spPr>
          <a:xfrm>
            <a:off x="4494565" y="0"/>
            <a:ext cx="10506456" cy="1130994"/>
          </a:xfrm>
        </p:spPr>
        <p:txBody>
          <a:bodyPr vert="horz" lIns="91440" tIns="45720" rIns="91440" bIns="45720" rtlCol="0" anchor="b">
            <a:normAutofit/>
          </a:bodyPr>
          <a:lstStyle/>
          <a:p>
            <a:pPr algn="ctr"/>
            <a:r>
              <a:rPr lang="en-US" sz="6600" kern="1200" dirty="0">
                <a:solidFill>
                  <a:schemeClr val="bg1"/>
                </a:solidFill>
                <a:latin typeface="Adobe Arabic" panose="02040503050201020203" pitchFamily="18" charset="-78"/>
                <a:cs typeface="Adobe Arabic" panose="02040503050201020203" pitchFamily="18" charset="-78"/>
              </a:rPr>
              <a:t>Capital: Baku </a:t>
            </a:r>
          </a:p>
        </p:txBody>
      </p:sp>
    </p:spTree>
    <p:extLst>
      <p:ext uri="{BB962C8B-B14F-4D97-AF65-F5344CB8AC3E}">
        <p14:creationId xmlns:p14="http://schemas.microsoft.com/office/powerpoint/2010/main" val="230304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eopard walking on a log&#10;&#10;Description automatically generated with medium confidence">
            <a:extLst>
              <a:ext uri="{FF2B5EF4-FFF2-40B4-BE49-F238E27FC236}">
                <a16:creationId xmlns:a16="http://schemas.microsoft.com/office/drawing/2014/main" id="{8C4096A0-8145-5C55-E426-B2A66CA91B65}"/>
              </a:ext>
            </a:extLst>
          </p:cNvPr>
          <p:cNvPicPr>
            <a:picLocks noChangeAspect="1"/>
          </p:cNvPicPr>
          <p:nvPr/>
        </p:nvPicPr>
        <p:blipFill rotWithShape="1">
          <a:blip r:embed="rId3">
            <a:extLst>
              <a:ext uri="{28A0092B-C50C-407E-A947-70E740481C1C}">
                <a14:useLocalDpi xmlns:a14="http://schemas.microsoft.com/office/drawing/2010/main" val="0"/>
              </a:ext>
            </a:extLst>
          </a:blip>
          <a:srcRect l="18792" r="2" b="2"/>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4" name="Picture 3" descr="Birds flying over water&#10;&#10;Description automatically generated with medium confidence">
            <a:extLst>
              <a:ext uri="{FF2B5EF4-FFF2-40B4-BE49-F238E27FC236}">
                <a16:creationId xmlns:a16="http://schemas.microsoft.com/office/drawing/2014/main" id="{C3B8816C-68D4-5B6A-8ECF-D848560AF76F}"/>
              </a:ext>
            </a:extLst>
          </p:cNvPr>
          <p:cNvPicPr>
            <a:picLocks noChangeAspect="1"/>
          </p:cNvPicPr>
          <p:nvPr/>
        </p:nvPicPr>
        <p:blipFill rotWithShape="1">
          <a:blip r:embed="rId4"/>
          <a:srcRect r="-3" b="7532"/>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9" name="Picture 8" descr="A snake on the ground&#10;&#10;Description automatically generated with medium confidence">
            <a:extLst>
              <a:ext uri="{FF2B5EF4-FFF2-40B4-BE49-F238E27FC236}">
                <a16:creationId xmlns:a16="http://schemas.microsoft.com/office/drawing/2014/main" id="{EBD18CB7-D124-DB7F-9A89-7BA63252AA68}"/>
              </a:ext>
            </a:extLst>
          </p:cNvPr>
          <p:cNvPicPr>
            <a:picLocks noChangeAspect="1"/>
          </p:cNvPicPr>
          <p:nvPr/>
        </p:nvPicPr>
        <p:blipFill rotWithShape="1">
          <a:blip r:embed="rId5"/>
          <a:srcRect l="2016" r="3"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0" name="Picture 9" descr="A seal lying on its back&#10;&#10;Description automatically generated with low confidence">
            <a:extLst>
              <a:ext uri="{FF2B5EF4-FFF2-40B4-BE49-F238E27FC236}">
                <a16:creationId xmlns:a16="http://schemas.microsoft.com/office/drawing/2014/main" id="{E949E8F0-E120-8808-F9DA-EB7D2FEED413}"/>
              </a:ext>
            </a:extLst>
          </p:cNvPr>
          <p:cNvPicPr>
            <a:picLocks noChangeAspect="1"/>
          </p:cNvPicPr>
          <p:nvPr/>
        </p:nvPicPr>
        <p:blipFill rotWithShape="1">
          <a:blip r:embed="rId6"/>
          <a:srcRect r="-2" b="11369"/>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32"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060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98D77A-8B54-991D-6305-7BF8598D1F5F}"/>
              </a:ext>
            </a:extLst>
          </p:cNvPr>
          <p:cNvSpPr txBox="1"/>
          <p:nvPr/>
        </p:nvSpPr>
        <p:spPr>
          <a:xfrm>
            <a:off x="6619164" y="4189864"/>
            <a:ext cx="4997354" cy="2163872"/>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6000" kern="1200" dirty="0">
                <a:solidFill>
                  <a:srgbClr val="FFFFFF"/>
                </a:solidFill>
                <a:latin typeface="Book Antiqua" panose="02040602050305030304" pitchFamily="18" charset="0"/>
                <a:ea typeface="+mj-ea"/>
                <a:cs typeface="+mj-cs"/>
              </a:rPr>
              <a:t>Absheron National Park</a:t>
            </a:r>
          </a:p>
        </p:txBody>
      </p:sp>
      <p:pic>
        <p:nvPicPr>
          <p:cNvPr id="8" name="Picture 7" descr="A picture containing rock, rocky, outdoor, mountain&#10;&#10;Description automatically generated">
            <a:extLst>
              <a:ext uri="{FF2B5EF4-FFF2-40B4-BE49-F238E27FC236}">
                <a16:creationId xmlns:a16="http://schemas.microsoft.com/office/drawing/2014/main" id="{57246F0A-49CD-6A3C-2F29-A7EFCBA3ED21}"/>
              </a:ext>
            </a:extLst>
          </p:cNvPr>
          <p:cNvPicPr>
            <a:picLocks noChangeAspect="1"/>
          </p:cNvPicPr>
          <p:nvPr/>
        </p:nvPicPr>
        <p:blipFill rotWithShape="1">
          <a:blip r:embed="rId7">
            <a:extLst>
              <a:ext uri="{28A0092B-C50C-407E-A947-70E740481C1C}">
                <a14:useLocalDpi xmlns:a14="http://schemas.microsoft.com/office/drawing/2010/main" val="0"/>
              </a:ext>
            </a:extLst>
          </a:blip>
          <a:srcRect r="9485" b="1"/>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992459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1182</Words>
  <Application>Microsoft Office PowerPoint</Application>
  <PresentationFormat>Widescreen</PresentationFormat>
  <Paragraphs>54</Paragraphs>
  <Slides>19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Meiryo</vt:lpstr>
      <vt:lpstr>Adobe Arabic</vt:lpstr>
      <vt:lpstr>Arial</vt:lpstr>
      <vt:lpstr>Bembo</vt:lpstr>
      <vt:lpstr>Book Antiqua</vt:lpstr>
      <vt:lpstr>Bookman Old Style</vt:lpstr>
      <vt:lpstr>Calibri</vt:lpstr>
      <vt:lpstr>Calibri Light</vt:lpstr>
      <vt:lpstr>Office Theme</vt:lpstr>
      <vt:lpstr>Azerbaijan</vt:lpstr>
      <vt:lpstr>PowerPoint Presentation</vt:lpstr>
      <vt:lpstr>PowerPoint Presentation</vt:lpstr>
      <vt:lpstr>At a Glance</vt:lpstr>
      <vt:lpstr>PowerPoint Presentation</vt:lpstr>
      <vt:lpstr>How to say…..</vt:lpstr>
      <vt:lpstr>PowerPoint Presentation</vt:lpstr>
      <vt:lpstr>Capital: Baku </vt:lpstr>
      <vt:lpstr>PowerPoint Presentation</vt:lpstr>
      <vt:lpstr>PowerPoint Presentation</vt:lpstr>
      <vt:lpstr>PowerPoint Presentation</vt:lpstr>
      <vt:lpstr>Sheki</vt:lpstr>
      <vt:lpstr>Novruz</vt:lpstr>
      <vt:lpstr>PowerPoint Presentation</vt:lpstr>
      <vt:lpstr>PowerPoint Presentation</vt:lpstr>
      <vt:lpstr>Kosa and Kecel</vt:lpstr>
      <vt:lpstr>PowerPoint Presentation</vt:lpstr>
      <vt:lpstr>Semeni</vt:lpstr>
      <vt:lpstr>PowerPoint Presentation</vt:lpstr>
    </vt:vector>
  </TitlesOfParts>
  <Company>University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Azerbaijan</dc:title>
  <dc:creator>Tollison, Laurel</dc:creator>
  <cp:lastModifiedBy>Tollison, Laurel</cp:lastModifiedBy>
  <cp:revision>9</cp:revision>
  <cp:lastPrinted>2023-04-13T16:43:18Z</cp:lastPrinted>
  <dcterms:created xsi:type="dcterms:W3CDTF">2023-04-05T20:04:01Z</dcterms:created>
  <dcterms:modified xsi:type="dcterms:W3CDTF">2023-05-12T17:46:10Z</dcterms:modified>
</cp:coreProperties>
</file>