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1"/>
  </p:sldMasterIdLst>
  <p:notesMasterIdLst>
    <p:notesMasterId r:id="rId21"/>
  </p:notesMasterIdLst>
  <p:sldIdLst>
    <p:sldId id="256" r:id="rId2"/>
    <p:sldId id="257" r:id="rId3"/>
    <p:sldId id="258" r:id="rId4"/>
    <p:sldId id="259" r:id="rId5"/>
    <p:sldId id="273" r:id="rId6"/>
    <p:sldId id="262" r:id="rId7"/>
    <p:sldId id="263" r:id="rId8"/>
    <p:sldId id="264" r:id="rId9"/>
    <p:sldId id="268" r:id="rId10"/>
    <p:sldId id="261" r:id="rId11"/>
    <p:sldId id="265" r:id="rId12"/>
    <p:sldId id="266" r:id="rId13"/>
    <p:sldId id="267" r:id="rId14"/>
    <p:sldId id="271" r:id="rId15"/>
    <p:sldId id="260" r:id="rId16"/>
    <p:sldId id="269" r:id="rId17"/>
    <p:sldId id="270" r:id="rId18"/>
    <p:sldId id="274"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p:cViewPr varScale="1">
        <p:scale>
          <a:sx n="75" d="100"/>
          <a:sy n="75"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49A5E-C174-4D26-A3F7-E0D70D898C99}"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62D5B-5329-46BD-B2E3-8A52B609DAAB}" type="slidenum">
              <a:rPr lang="en-US" smtClean="0"/>
              <a:t>‹#›</a:t>
            </a:fld>
            <a:endParaRPr lang="en-US"/>
          </a:p>
        </p:txBody>
      </p:sp>
    </p:spTree>
    <p:extLst>
      <p:ext uri="{BB962C8B-B14F-4D97-AF65-F5344CB8AC3E}">
        <p14:creationId xmlns:p14="http://schemas.microsoft.com/office/powerpoint/2010/main" val="189201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the world. Croatia is the red highlighted country. Point out where you are located compared to Croatia.</a:t>
            </a:r>
          </a:p>
        </p:txBody>
      </p:sp>
      <p:sp>
        <p:nvSpPr>
          <p:cNvPr id="4" name="Slide Number Placeholder 3"/>
          <p:cNvSpPr>
            <a:spLocks noGrp="1"/>
          </p:cNvSpPr>
          <p:nvPr>
            <p:ph type="sldNum" sz="quarter" idx="5"/>
          </p:nvPr>
        </p:nvSpPr>
        <p:spPr/>
        <p:txBody>
          <a:bodyPr/>
          <a:lstStyle/>
          <a:p>
            <a:fld id="{60C62D5B-5329-46BD-B2E3-8A52B609DAAB}" type="slidenum">
              <a:rPr lang="en-US" smtClean="0"/>
              <a:t>2</a:t>
            </a:fld>
            <a:endParaRPr lang="en-US"/>
          </a:p>
        </p:txBody>
      </p:sp>
    </p:spTree>
    <p:extLst>
      <p:ext uri="{BB962C8B-B14F-4D97-AF65-F5344CB8AC3E}">
        <p14:creationId xmlns:p14="http://schemas.microsoft.com/office/powerpoint/2010/main" val="49723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famous Croatian dish. It is a pasta with black ink from a squid in it.</a:t>
            </a:r>
          </a:p>
        </p:txBody>
      </p:sp>
      <p:sp>
        <p:nvSpPr>
          <p:cNvPr id="4" name="Slide Number Placeholder 3"/>
          <p:cNvSpPr>
            <a:spLocks noGrp="1"/>
          </p:cNvSpPr>
          <p:nvPr>
            <p:ph type="sldNum" sz="quarter" idx="5"/>
          </p:nvPr>
        </p:nvSpPr>
        <p:spPr/>
        <p:txBody>
          <a:bodyPr/>
          <a:lstStyle/>
          <a:p>
            <a:fld id="{60C62D5B-5329-46BD-B2E3-8A52B609DAAB}" type="slidenum">
              <a:rPr lang="en-US" smtClean="0"/>
              <a:t>12</a:t>
            </a:fld>
            <a:endParaRPr lang="en-US"/>
          </a:p>
        </p:txBody>
      </p:sp>
    </p:spTree>
    <p:extLst>
      <p:ext uri="{BB962C8B-B14F-4D97-AF65-F5344CB8AC3E}">
        <p14:creationId xmlns:p14="http://schemas.microsoft.com/office/powerpoint/2010/main" val="327328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famous Croatian pastry.</a:t>
            </a:r>
          </a:p>
        </p:txBody>
      </p:sp>
      <p:sp>
        <p:nvSpPr>
          <p:cNvPr id="4" name="Slide Number Placeholder 3"/>
          <p:cNvSpPr>
            <a:spLocks noGrp="1"/>
          </p:cNvSpPr>
          <p:nvPr>
            <p:ph type="sldNum" sz="quarter" idx="5"/>
          </p:nvPr>
        </p:nvSpPr>
        <p:spPr/>
        <p:txBody>
          <a:bodyPr/>
          <a:lstStyle/>
          <a:p>
            <a:fld id="{60C62D5B-5329-46BD-B2E3-8A52B609DAAB}" type="slidenum">
              <a:rPr lang="en-US" smtClean="0"/>
              <a:t>13</a:t>
            </a:fld>
            <a:endParaRPr lang="en-US"/>
          </a:p>
        </p:txBody>
      </p:sp>
    </p:spTree>
    <p:extLst>
      <p:ext uri="{BB962C8B-B14F-4D97-AF65-F5344CB8AC3E}">
        <p14:creationId xmlns:p14="http://schemas.microsoft.com/office/powerpoint/2010/main" val="67501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Croatian women wear on festivals or holidays to celebrate their culture.</a:t>
            </a:r>
          </a:p>
        </p:txBody>
      </p:sp>
      <p:sp>
        <p:nvSpPr>
          <p:cNvPr id="4" name="Slide Number Placeholder 3"/>
          <p:cNvSpPr>
            <a:spLocks noGrp="1"/>
          </p:cNvSpPr>
          <p:nvPr>
            <p:ph type="sldNum" sz="quarter" idx="5"/>
          </p:nvPr>
        </p:nvSpPr>
        <p:spPr/>
        <p:txBody>
          <a:bodyPr/>
          <a:lstStyle/>
          <a:p>
            <a:fld id="{60C62D5B-5329-46BD-B2E3-8A52B609DAAB}" type="slidenum">
              <a:rPr lang="en-US" smtClean="0"/>
              <a:t>14</a:t>
            </a:fld>
            <a:endParaRPr lang="en-US"/>
          </a:p>
        </p:txBody>
      </p:sp>
    </p:spTree>
    <p:extLst>
      <p:ext uri="{BB962C8B-B14F-4D97-AF65-F5344CB8AC3E}">
        <p14:creationId xmlns:p14="http://schemas.microsoft.com/office/powerpoint/2010/main" val="209982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small coastal island in Croatia</a:t>
            </a:r>
          </a:p>
        </p:txBody>
      </p:sp>
      <p:sp>
        <p:nvSpPr>
          <p:cNvPr id="4" name="Slide Number Placeholder 3"/>
          <p:cNvSpPr>
            <a:spLocks noGrp="1"/>
          </p:cNvSpPr>
          <p:nvPr>
            <p:ph type="sldNum" sz="quarter" idx="5"/>
          </p:nvPr>
        </p:nvSpPr>
        <p:spPr/>
        <p:txBody>
          <a:bodyPr/>
          <a:lstStyle/>
          <a:p>
            <a:fld id="{60C62D5B-5329-46BD-B2E3-8A52B609DAAB}" type="slidenum">
              <a:rPr lang="en-US" smtClean="0"/>
              <a:t>15</a:t>
            </a:fld>
            <a:endParaRPr lang="en-US"/>
          </a:p>
        </p:txBody>
      </p:sp>
    </p:spTree>
    <p:extLst>
      <p:ext uri="{BB962C8B-B14F-4D97-AF65-F5344CB8AC3E}">
        <p14:creationId xmlns:p14="http://schemas.microsoft.com/office/powerpoint/2010/main" val="79768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old traditional sword dance on the island that can only be performed by people who were born on the island</a:t>
            </a:r>
          </a:p>
        </p:txBody>
      </p:sp>
      <p:sp>
        <p:nvSpPr>
          <p:cNvPr id="4" name="Slide Number Placeholder 3"/>
          <p:cNvSpPr>
            <a:spLocks noGrp="1"/>
          </p:cNvSpPr>
          <p:nvPr>
            <p:ph type="sldNum" sz="quarter" idx="5"/>
          </p:nvPr>
        </p:nvSpPr>
        <p:spPr/>
        <p:txBody>
          <a:bodyPr/>
          <a:lstStyle/>
          <a:p>
            <a:fld id="{60C62D5B-5329-46BD-B2E3-8A52B609DAAB}" type="slidenum">
              <a:rPr lang="en-US" smtClean="0"/>
              <a:t>16</a:t>
            </a:fld>
            <a:endParaRPr lang="en-US"/>
          </a:p>
        </p:txBody>
      </p:sp>
    </p:spTree>
    <p:extLst>
      <p:ext uri="{BB962C8B-B14F-4D97-AF65-F5344CB8AC3E}">
        <p14:creationId xmlns:p14="http://schemas.microsoft.com/office/powerpoint/2010/main" val="803347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animal of </a:t>
            </a:r>
            <a:r>
              <a:rPr lang="en-US" dirty="0" err="1"/>
              <a:t>croatia</a:t>
            </a:r>
            <a:endParaRPr lang="en-US" dirty="0"/>
          </a:p>
        </p:txBody>
      </p:sp>
      <p:sp>
        <p:nvSpPr>
          <p:cNvPr id="4" name="Slide Number Placeholder 3"/>
          <p:cNvSpPr>
            <a:spLocks noGrp="1"/>
          </p:cNvSpPr>
          <p:nvPr>
            <p:ph type="sldNum" sz="quarter" idx="5"/>
          </p:nvPr>
        </p:nvSpPr>
        <p:spPr/>
        <p:txBody>
          <a:bodyPr/>
          <a:lstStyle/>
          <a:p>
            <a:fld id="{60C62D5B-5329-46BD-B2E3-8A52B609DAAB}" type="slidenum">
              <a:rPr lang="en-US" smtClean="0"/>
              <a:t>18</a:t>
            </a:fld>
            <a:endParaRPr lang="en-US"/>
          </a:p>
        </p:txBody>
      </p:sp>
    </p:spTree>
    <p:extLst>
      <p:ext uri="{BB962C8B-B14F-4D97-AF65-F5344CB8AC3E}">
        <p14:creationId xmlns:p14="http://schemas.microsoft.com/office/powerpoint/2010/main" val="3897161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Craft of marten</a:t>
            </a:r>
          </a:p>
        </p:txBody>
      </p:sp>
      <p:sp>
        <p:nvSpPr>
          <p:cNvPr id="4" name="Slide Number Placeholder 3"/>
          <p:cNvSpPr>
            <a:spLocks noGrp="1"/>
          </p:cNvSpPr>
          <p:nvPr>
            <p:ph type="sldNum" sz="quarter" idx="5"/>
          </p:nvPr>
        </p:nvSpPr>
        <p:spPr/>
        <p:txBody>
          <a:bodyPr/>
          <a:lstStyle/>
          <a:p>
            <a:fld id="{60C62D5B-5329-46BD-B2E3-8A52B609DAAB}" type="slidenum">
              <a:rPr lang="en-US" smtClean="0"/>
              <a:t>19</a:t>
            </a:fld>
            <a:endParaRPr lang="en-US"/>
          </a:p>
        </p:txBody>
      </p:sp>
    </p:spTree>
    <p:extLst>
      <p:ext uri="{BB962C8B-B14F-4D97-AF65-F5344CB8AC3E}">
        <p14:creationId xmlns:p14="http://schemas.microsoft.com/office/powerpoint/2010/main" val="225893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closer map of Croatia. Bordered by Austria, Hungary, Serbia, and Bosnia.</a:t>
            </a:r>
          </a:p>
        </p:txBody>
      </p:sp>
      <p:sp>
        <p:nvSpPr>
          <p:cNvPr id="4" name="Slide Number Placeholder 3"/>
          <p:cNvSpPr>
            <a:spLocks noGrp="1"/>
          </p:cNvSpPr>
          <p:nvPr>
            <p:ph type="sldNum" sz="quarter" idx="5"/>
          </p:nvPr>
        </p:nvSpPr>
        <p:spPr/>
        <p:txBody>
          <a:bodyPr/>
          <a:lstStyle/>
          <a:p>
            <a:fld id="{60C62D5B-5329-46BD-B2E3-8A52B609DAAB}" type="slidenum">
              <a:rPr lang="en-US" smtClean="0"/>
              <a:t>3</a:t>
            </a:fld>
            <a:endParaRPr lang="en-US"/>
          </a:p>
        </p:txBody>
      </p:sp>
    </p:spTree>
    <p:extLst>
      <p:ext uri="{BB962C8B-B14F-4D97-AF65-F5344CB8AC3E}">
        <p14:creationId xmlns:p14="http://schemas.microsoft.com/office/powerpoint/2010/main" val="263349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Croatian Flag</a:t>
            </a:r>
          </a:p>
        </p:txBody>
      </p:sp>
      <p:sp>
        <p:nvSpPr>
          <p:cNvPr id="4" name="Slide Number Placeholder 3"/>
          <p:cNvSpPr>
            <a:spLocks noGrp="1"/>
          </p:cNvSpPr>
          <p:nvPr>
            <p:ph type="sldNum" sz="quarter" idx="5"/>
          </p:nvPr>
        </p:nvSpPr>
        <p:spPr/>
        <p:txBody>
          <a:bodyPr/>
          <a:lstStyle/>
          <a:p>
            <a:fld id="{60C62D5B-5329-46BD-B2E3-8A52B609DAAB}" type="slidenum">
              <a:rPr lang="en-US" smtClean="0"/>
              <a:t>4</a:t>
            </a:fld>
            <a:endParaRPr lang="en-US"/>
          </a:p>
        </p:txBody>
      </p:sp>
    </p:spTree>
    <p:extLst>
      <p:ext uri="{BB962C8B-B14F-4D97-AF65-F5344CB8AC3E}">
        <p14:creationId xmlns:p14="http://schemas.microsoft.com/office/powerpoint/2010/main" val="174611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Famous mountain range in Croatia</a:t>
            </a:r>
          </a:p>
        </p:txBody>
      </p:sp>
      <p:sp>
        <p:nvSpPr>
          <p:cNvPr id="4" name="Slide Number Placeholder 3"/>
          <p:cNvSpPr>
            <a:spLocks noGrp="1"/>
          </p:cNvSpPr>
          <p:nvPr>
            <p:ph type="sldNum" sz="quarter" idx="5"/>
          </p:nvPr>
        </p:nvSpPr>
        <p:spPr/>
        <p:txBody>
          <a:bodyPr/>
          <a:lstStyle/>
          <a:p>
            <a:fld id="{60C62D5B-5329-46BD-B2E3-8A52B609DAAB}" type="slidenum">
              <a:rPr lang="en-US" smtClean="0"/>
              <a:t>6</a:t>
            </a:fld>
            <a:endParaRPr lang="en-US"/>
          </a:p>
        </p:txBody>
      </p:sp>
    </p:spTree>
    <p:extLst>
      <p:ext uri="{BB962C8B-B14F-4D97-AF65-F5344CB8AC3E}">
        <p14:creationId xmlns:p14="http://schemas.microsoft.com/office/powerpoint/2010/main" val="173969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desert in Croatia</a:t>
            </a:r>
          </a:p>
        </p:txBody>
      </p:sp>
      <p:sp>
        <p:nvSpPr>
          <p:cNvPr id="4" name="Slide Number Placeholder 3"/>
          <p:cNvSpPr>
            <a:spLocks noGrp="1"/>
          </p:cNvSpPr>
          <p:nvPr>
            <p:ph type="sldNum" sz="quarter" idx="5"/>
          </p:nvPr>
        </p:nvSpPr>
        <p:spPr/>
        <p:txBody>
          <a:bodyPr/>
          <a:lstStyle/>
          <a:p>
            <a:fld id="{60C62D5B-5329-46BD-B2E3-8A52B609DAAB}" type="slidenum">
              <a:rPr lang="en-US" smtClean="0"/>
              <a:t>7</a:t>
            </a:fld>
            <a:endParaRPr lang="en-US"/>
          </a:p>
        </p:txBody>
      </p:sp>
    </p:spTree>
    <p:extLst>
      <p:ext uri="{BB962C8B-B14F-4D97-AF65-F5344CB8AC3E}">
        <p14:creationId xmlns:p14="http://schemas.microsoft.com/office/powerpoint/2010/main" val="1099462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wine vineyard region in Croatia</a:t>
            </a:r>
          </a:p>
        </p:txBody>
      </p:sp>
      <p:sp>
        <p:nvSpPr>
          <p:cNvPr id="4" name="Slide Number Placeholder 3"/>
          <p:cNvSpPr>
            <a:spLocks noGrp="1"/>
          </p:cNvSpPr>
          <p:nvPr>
            <p:ph type="sldNum" sz="quarter" idx="5"/>
          </p:nvPr>
        </p:nvSpPr>
        <p:spPr/>
        <p:txBody>
          <a:bodyPr/>
          <a:lstStyle/>
          <a:p>
            <a:fld id="{60C62D5B-5329-46BD-B2E3-8A52B609DAAB}" type="slidenum">
              <a:rPr lang="en-US" smtClean="0"/>
              <a:t>8</a:t>
            </a:fld>
            <a:endParaRPr lang="en-US"/>
          </a:p>
        </p:txBody>
      </p:sp>
    </p:spTree>
    <p:extLst>
      <p:ext uri="{BB962C8B-B14F-4D97-AF65-F5344CB8AC3E}">
        <p14:creationId xmlns:p14="http://schemas.microsoft.com/office/powerpoint/2010/main" val="322925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capital city of Croatia</a:t>
            </a:r>
          </a:p>
        </p:txBody>
      </p:sp>
      <p:sp>
        <p:nvSpPr>
          <p:cNvPr id="4" name="Slide Number Placeholder 3"/>
          <p:cNvSpPr>
            <a:spLocks noGrp="1"/>
          </p:cNvSpPr>
          <p:nvPr>
            <p:ph type="sldNum" sz="quarter" idx="5"/>
          </p:nvPr>
        </p:nvSpPr>
        <p:spPr/>
        <p:txBody>
          <a:bodyPr/>
          <a:lstStyle/>
          <a:p>
            <a:fld id="{60C62D5B-5329-46BD-B2E3-8A52B609DAAB}" type="slidenum">
              <a:rPr lang="en-US" smtClean="0"/>
              <a:t>9</a:t>
            </a:fld>
            <a:endParaRPr lang="en-US"/>
          </a:p>
        </p:txBody>
      </p:sp>
    </p:spTree>
    <p:extLst>
      <p:ext uri="{BB962C8B-B14F-4D97-AF65-F5344CB8AC3E}">
        <p14:creationId xmlns:p14="http://schemas.microsoft.com/office/powerpoint/2010/main" val="1915062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old fort with a story. The Ottomans tried to siege this fort, but the fort inhabitants were strong. The Ottomans were staking out the fort and hoping they would run out of food. The fort only had one chicken left and decided to throw it over the fort wall. The Ottomans saw this act and believed that the fort had so much food because they had a chicken to spare. Then they left and this fort is nicknamed chicken because of this.</a:t>
            </a:r>
          </a:p>
        </p:txBody>
      </p:sp>
      <p:sp>
        <p:nvSpPr>
          <p:cNvPr id="4" name="Slide Number Placeholder 3"/>
          <p:cNvSpPr>
            <a:spLocks noGrp="1"/>
          </p:cNvSpPr>
          <p:nvPr>
            <p:ph type="sldNum" sz="quarter" idx="5"/>
          </p:nvPr>
        </p:nvSpPr>
        <p:spPr/>
        <p:txBody>
          <a:bodyPr/>
          <a:lstStyle/>
          <a:p>
            <a:fld id="{60C62D5B-5329-46BD-B2E3-8A52B609DAAB}" type="slidenum">
              <a:rPr lang="en-US" smtClean="0"/>
              <a:t>10</a:t>
            </a:fld>
            <a:endParaRPr lang="en-US"/>
          </a:p>
        </p:txBody>
      </p:sp>
    </p:spTree>
    <p:extLst>
      <p:ext uri="{BB962C8B-B14F-4D97-AF65-F5344CB8AC3E}">
        <p14:creationId xmlns:p14="http://schemas.microsoft.com/office/powerpoint/2010/main" val="278344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Croatia is famous for having many old castles, like this one which is a national symbol</a:t>
            </a:r>
          </a:p>
        </p:txBody>
      </p:sp>
      <p:sp>
        <p:nvSpPr>
          <p:cNvPr id="4" name="Slide Number Placeholder 3"/>
          <p:cNvSpPr>
            <a:spLocks noGrp="1"/>
          </p:cNvSpPr>
          <p:nvPr>
            <p:ph type="sldNum" sz="quarter" idx="5"/>
          </p:nvPr>
        </p:nvSpPr>
        <p:spPr/>
        <p:txBody>
          <a:bodyPr/>
          <a:lstStyle/>
          <a:p>
            <a:fld id="{60C62D5B-5329-46BD-B2E3-8A52B609DAAB}" type="slidenum">
              <a:rPr lang="en-US" smtClean="0"/>
              <a:t>11</a:t>
            </a:fld>
            <a:endParaRPr lang="en-US"/>
          </a:p>
        </p:txBody>
      </p:sp>
    </p:spTree>
    <p:extLst>
      <p:ext uri="{BB962C8B-B14F-4D97-AF65-F5344CB8AC3E}">
        <p14:creationId xmlns:p14="http://schemas.microsoft.com/office/powerpoint/2010/main" val="308190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008460-8B2F-4AAA-A4E2-10730069204C}"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534763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240884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27617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08460-8B2F-4AAA-A4E2-10730069204C}"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18695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008460-8B2F-4AAA-A4E2-10730069204C}"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85650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1008460-8B2F-4AAA-A4E2-10730069204C}" type="datetimeFigureOut">
              <a:rPr lang="en-US" smtClean="0"/>
              <a:t>9/28/2022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34813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1008460-8B2F-4AAA-A4E2-10730069204C}" type="datetimeFigureOut">
              <a:rPr lang="en-US" smtClean="0"/>
              <a:pPr/>
              <a:t>9/28/2022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46259B-8396-46CD-AD42-FDEDA89DA27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081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008460-8B2F-4AAA-A4E2-10730069204C}" type="datetimeFigureOut">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43369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008460-8B2F-4AAA-A4E2-10730069204C}" type="datetimeFigureOut">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384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1008460-8B2F-4AAA-A4E2-10730069204C}" type="datetimeFigureOut">
              <a:rPr lang="en-US" smtClean="0"/>
              <a:t>9/28/2022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4067540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1008460-8B2F-4AAA-A4E2-10730069204C}" type="datetimeFigureOut">
              <a:rPr lang="en-US" smtClean="0"/>
              <a:t>9/28/2022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16510602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008460-8B2F-4AAA-A4E2-10730069204C}" type="datetimeFigureOut">
              <a:rPr lang="en-US" smtClean="0"/>
              <a:pPr/>
              <a:t>9/28/2022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784321509"/>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A city next to a body of water&#10;&#10;Description automatically generated with medium confidence">
            <a:extLst>
              <a:ext uri="{FF2B5EF4-FFF2-40B4-BE49-F238E27FC236}">
                <a16:creationId xmlns:a16="http://schemas.microsoft.com/office/drawing/2014/main" id="{F3EC6E3C-A1F8-B374-4DF2-4CF64EF4A26E}"/>
              </a:ext>
            </a:extLst>
          </p:cNvPr>
          <p:cNvPicPr>
            <a:picLocks noChangeAspect="1"/>
          </p:cNvPicPr>
          <p:nvPr/>
        </p:nvPicPr>
        <p:blipFill rotWithShape="1">
          <a:blip r:embed="rId2"/>
          <a:srcRect t="15730"/>
          <a:stretch/>
        </p:blipFill>
        <p:spPr>
          <a:xfrm>
            <a:off x="1" y="10"/>
            <a:ext cx="12191999" cy="6857990"/>
          </a:xfrm>
          <a:prstGeom prst="rect">
            <a:avLst/>
          </a:prstGeom>
        </p:spPr>
      </p:pic>
      <p:sp>
        <p:nvSpPr>
          <p:cNvPr id="10" name="TextBox 9">
            <a:extLst>
              <a:ext uri="{FF2B5EF4-FFF2-40B4-BE49-F238E27FC236}">
                <a16:creationId xmlns:a16="http://schemas.microsoft.com/office/drawing/2014/main" id="{E48839FD-2D3F-8FB3-34C4-4989E2AFE565}"/>
              </a:ext>
            </a:extLst>
          </p:cNvPr>
          <p:cNvSpPr txBox="1"/>
          <p:nvPr/>
        </p:nvSpPr>
        <p:spPr>
          <a:xfrm>
            <a:off x="1726658" y="-715814"/>
            <a:ext cx="7983941" cy="2571001"/>
          </a:xfrm>
          <a:prstGeom prst="rect">
            <a:avLst/>
          </a:prstGeom>
        </p:spPr>
        <p:txBody>
          <a:bodyPr vert="horz" lIns="91440" tIns="45720" rIns="91440" bIns="45720" rtlCol="0" anchor="b">
            <a:normAutofit/>
          </a:bodyPr>
          <a:lstStyle/>
          <a:p>
            <a:pPr algn="ctr">
              <a:spcBef>
                <a:spcPct val="0"/>
              </a:spcBef>
              <a:spcAft>
                <a:spcPts val="600"/>
              </a:spcAft>
            </a:pPr>
            <a:r>
              <a:rPr lang="en-US" sz="8000" b="1" dirty="0">
                <a:solidFill>
                  <a:srgbClr val="FFFFFF"/>
                </a:solidFill>
                <a:latin typeface="Baskerville Old Face" panose="02020602080505020303" pitchFamily="18" charset="77"/>
                <a:ea typeface="+mj-ea"/>
                <a:cs typeface="+mj-cs"/>
              </a:rPr>
              <a:t>CROATIA</a:t>
            </a:r>
          </a:p>
        </p:txBody>
      </p:sp>
    </p:spTree>
    <p:extLst>
      <p:ext uri="{BB962C8B-B14F-4D97-AF65-F5344CB8AC3E}">
        <p14:creationId xmlns:p14="http://schemas.microsoft.com/office/powerpoint/2010/main" val="2817065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71E25-97D7-B84B-26E6-9CA16D66BDB6}"/>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C24B216-0827-E098-6A8A-B6CD2BC86F68}"/>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dirty="0"/>
              <a:t>Old Town </a:t>
            </a:r>
            <a:r>
              <a:rPr lang="en-US" dirty="0" err="1"/>
              <a:t>Đurđevač</a:t>
            </a:r>
            <a:endParaRPr lang="en-US" dirty="0"/>
          </a:p>
        </p:txBody>
      </p:sp>
    </p:spTree>
    <p:extLst>
      <p:ext uri="{BB962C8B-B14F-4D97-AF65-F5344CB8AC3E}">
        <p14:creationId xmlns:p14="http://schemas.microsoft.com/office/powerpoint/2010/main" val="11673275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C89A63-C497-74C6-B1EA-B367FF039F71}"/>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F7C4D06E-A123-6058-1384-00FC2EAF8678}"/>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sz="2000"/>
              <a:t>Trakoscan Castle</a:t>
            </a:r>
            <a:br>
              <a:rPr lang="en-US" sz="2000"/>
            </a:br>
            <a:endParaRPr lang="en-US" sz="2000"/>
          </a:p>
        </p:txBody>
      </p:sp>
    </p:spTree>
    <p:extLst>
      <p:ext uri="{BB962C8B-B14F-4D97-AF65-F5344CB8AC3E}">
        <p14:creationId xmlns:p14="http://schemas.microsoft.com/office/powerpoint/2010/main" val="390232079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634F90-28E7-742F-E76A-C7EF5AF7A652}"/>
              </a:ext>
            </a:extLst>
          </p:cNvPr>
          <p:cNvPicPr>
            <a:picLocks noChangeAspect="1"/>
          </p:cNvPicPr>
          <p:nvPr/>
        </p:nvPicPr>
        <p:blipFill rotWithShape="1">
          <a:blip r:embed="rId3"/>
          <a:srcRect r="2223"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A4AC10C7-9EC4-CFE4-E396-7937B08446F3}"/>
              </a:ext>
            </a:extLst>
          </p:cNvPr>
          <p:cNvSpPr>
            <a:spLocks noGrp="1"/>
          </p:cNvSpPr>
          <p:nvPr>
            <p:ph type="title"/>
          </p:nvPr>
        </p:nvSpPr>
        <p:spPr>
          <a:xfrm>
            <a:off x="1524000" y="2593389"/>
            <a:ext cx="9144000" cy="1671227"/>
          </a:xfrm>
          <a:solidFill>
            <a:schemeClr val="bg1">
              <a:alpha val="90000"/>
            </a:schemeClr>
          </a:solidFill>
          <a:ln w="279400" cap="sq" cmpd="thinThick">
            <a:solidFill>
              <a:schemeClr val="bg1">
                <a:alpha val="90000"/>
              </a:schemeClr>
            </a:solidFill>
            <a:miter lim="800000"/>
          </a:ln>
        </p:spPr>
        <p:txBody>
          <a:bodyPr vert="horz" lIns="182880" tIns="182880" rIns="182880" bIns="182880" rtlCol="0" anchor="ctr">
            <a:normAutofit/>
          </a:bodyPr>
          <a:lstStyle/>
          <a:p>
            <a:r>
              <a:rPr lang="en-US" sz="4600" i="1"/>
              <a:t>crni rizot</a:t>
            </a:r>
            <a:r>
              <a:rPr lang="en-US" sz="4600"/>
              <a:t> (black risotto) </a:t>
            </a:r>
          </a:p>
        </p:txBody>
      </p:sp>
    </p:spTree>
    <p:extLst>
      <p:ext uri="{BB962C8B-B14F-4D97-AF65-F5344CB8AC3E}">
        <p14:creationId xmlns:p14="http://schemas.microsoft.com/office/powerpoint/2010/main" val="2781362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101A9-9B29-BAE4-E7A6-34F2525751BA}"/>
              </a:ext>
            </a:extLst>
          </p:cNvPr>
          <p:cNvPicPr>
            <a:picLocks noChangeAspect="1"/>
          </p:cNvPicPr>
          <p:nvPr/>
        </p:nvPicPr>
        <p:blipFill rotWithShape="1">
          <a:blip r:embed="rId3"/>
          <a:srcRect r="2223"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8A8A089D-B3E4-2235-1CF3-5DC667DB8BC4}"/>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sz="2000" b="1"/>
              <a:t>STRUKLI</a:t>
            </a:r>
            <a:br>
              <a:rPr lang="en-US" sz="2000" b="1"/>
            </a:br>
            <a:endParaRPr lang="en-US" sz="2000"/>
          </a:p>
        </p:txBody>
      </p:sp>
    </p:spTree>
    <p:extLst>
      <p:ext uri="{BB962C8B-B14F-4D97-AF65-F5344CB8AC3E}">
        <p14:creationId xmlns:p14="http://schemas.microsoft.com/office/powerpoint/2010/main" val="248609927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1CDE73-95EF-A08D-E0FF-23A8CF44A41F}"/>
              </a:ext>
            </a:extLst>
          </p:cNvPr>
          <p:cNvPicPr>
            <a:picLocks noGrp="1" noChangeAspect="1"/>
          </p:cNvPicPr>
          <p:nvPr>
            <p:ph idx="1"/>
          </p:nvPr>
        </p:nvPicPr>
        <p:blipFill rotWithShape="1">
          <a:blip r:embed="rId3"/>
          <a:srcRect b="15414"/>
          <a:stretch/>
        </p:blipFill>
        <p:spPr>
          <a:xfrm>
            <a:off x="20" y="10"/>
            <a:ext cx="12191980" cy="6857990"/>
          </a:xfrm>
          <a:prstGeom prst="rect">
            <a:avLst/>
          </a:prstGeom>
        </p:spPr>
      </p:pic>
      <p:sp>
        <p:nvSpPr>
          <p:cNvPr id="2" name="Title 1">
            <a:extLst>
              <a:ext uri="{FF2B5EF4-FFF2-40B4-BE49-F238E27FC236}">
                <a16:creationId xmlns:a16="http://schemas.microsoft.com/office/drawing/2014/main" id="{1A50AEE8-8F3F-B737-24C8-2A602AEEE048}"/>
              </a:ext>
            </a:extLst>
          </p:cNvPr>
          <p:cNvSpPr>
            <a:spLocks noGrp="1"/>
          </p:cNvSpPr>
          <p:nvPr>
            <p:ph type="title"/>
          </p:nvPr>
        </p:nvSpPr>
        <p:spPr>
          <a:xfrm>
            <a:off x="2231136" y="2958103"/>
            <a:ext cx="7729728" cy="941796"/>
          </a:xfrm>
          <a:solidFill>
            <a:srgbClr val="000000">
              <a:alpha val="70000"/>
            </a:srgbClr>
          </a:solidFill>
          <a:ln>
            <a:solidFill>
              <a:srgbClr val="FFFFFF"/>
            </a:solidFill>
          </a:ln>
        </p:spPr>
        <p:txBody>
          <a:bodyPr vert="horz" lIns="182880" tIns="182880" rIns="182880" bIns="182880" rtlCol="0" anchor="ctr">
            <a:normAutofit/>
          </a:bodyPr>
          <a:lstStyle/>
          <a:p>
            <a:r>
              <a:rPr lang="en-US" dirty="0">
                <a:solidFill>
                  <a:srgbClr val="FFFFFF"/>
                </a:solidFill>
              </a:rPr>
              <a:t>Traditional Croatian dress</a:t>
            </a:r>
          </a:p>
        </p:txBody>
      </p:sp>
    </p:spTree>
    <p:extLst>
      <p:ext uri="{BB962C8B-B14F-4D97-AF65-F5344CB8AC3E}">
        <p14:creationId xmlns:p14="http://schemas.microsoft.com/office/powerpoint/2010/main" val="95588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FAFCC-B915-CBC0-F3A1-6F7B2706580E}"/>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3BF070E7-13D2-EA4C-8522-26D465C14960}"/>
              </a:ext>
            </a:extLst>
          </p:cNvPr>
          <p:cNvSpPr>
            <a:spLocks noGrp="1"/>
          </p:cNvSpPr>
          <p:nvPr>
            <p:ph type="title"/>
          </p:nvPr>
        </p:nvSpPr>
        <p:spPr>
          <a:xfrm>
            <a:off x="2099891" y="5407297"/>
            <a:ext cx="7992218" cy="833846"/>
          </a:xfrm>
          <a:solidFill>
            <a:srgbClr val="000000">
              <a:alpha val="70000"/>
            </a:srgbClr>
          </a:solidFill>
          <a:ln>
            <a:solidFill>
              <a:srgbClr val="FFFFFF"/>
            </a:solidFill>
          </a:ln>
        </p:spPr>
        <p:txBody>
          <a:bodyPr vert="horz" lIns="182880" tIns="182880" rIns="182880" bIns="182880" rtlCol="0" anchor="ctr">
            <a:normAutofit fontScale="90000"/>
          </a:bodyPr>
          <a:lstStyle/>
          <a:p>
            <a:r>
              <a:rPr lang="en-US" sz="3800" b="1">
                <a:solidFill>
                  <a:srgbClr val="FFFFFF"/>
                </a:solidFill>
              </a:rPr>
              <a:t>Korčula</a:t>
            </a:r>
            <a:endParaRPr lang="en-US" sz="3800">
              <a:solidFill>
                <a:srgbClr val="FFFFFF"/>
              </a:solidFill>
            </a:endParaRPr>
          </a:p>
        </p:txBody>
      </p:sp>
    </p:spTree>
    <p:extLst>
      <p:ext uri="{BB962C8B-B14F-4D97-AF65-F5344CB8AC3E}">
        <p14:creationId xmlns:p14="http://schemas.microsoft.com/office/powerpoint/2010/main" val="2775062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809FCF-FD4A-254E-33AD-B0DD41218A1B}"/>
              </a:ext>
            </a:extLst>
          </p:cNvPr>
          <p:cNvPicPr>
            <a:picLocks noGrp="1" noChangeAspect="1"/>
          </p:cNvPicPr>
          <p:nvPr>
            <p:ph idx="1"/>
          </p:nvPr>
        </p:nvPicPr>
        <p:blipFill rotWithShape="1">
          <a:blip r:embed="rId3"/>
          <a:srcRect t="8024" b="7706"/>
          <a:stretch/>
        </p:blipFill>
        <p:spPr>
          <a:xfrm>
            <a:off x="20" y="10"/>
            <a:ext cx="12191980" cy="6857990"/>
          </a:xfrm>
          <a:prstGeom prst="rect">
            <a:avLst/>
          </a:prstGeom>
        </p:spPr>
      </p:pic>
      <p:sp>
        <p:nvSpPr>
          <p:cNvPr id="2" name="Title 1">
            <a:extLst>
              <a:ext uri="{FF2B5EF4-FFF2-40B4-BE49-F238E27FC236}">
                <a16:creationId xmlns:a16="http://schemas.microsoft.com/office/drawing/2014/main" id="{3803C7F8-6CC4-5468-B9EA-90031540DD27}"/>
              </a:ext>
            </a:extLst>
          </p:cNvPr>
          <p:cNvSpPr>
            <a:spLocks noGrp="1"/>
          </p:cNvSpPr>
          <p:nvPr>
            <p:ph type="title"/>
          </p:nvPr>
        </p:nvSpPr>
        <p:spPr>
          <a:xfrm>
            <a:off x="2231136" y="2958103"/>
            <a:ext cx="7729728" cy="941796"/>
          </a:xfrm>
          <a:solidFill>
            <a:srgbClr val="000000">
              <a:alpha val="70000"/>
            </a:srgbClr>
          </a:solidFill>
          <a:ln>
            <a:solidFill>
              <a:srgbClr val="FFFFFF"/>
            </a:solidFill>
          </a:ln>
        </p:spPr>
        <p:txBody>
          <a:bodyPr vert="horz" lIns="182880" tIns="182880" rIns="182880" bIns="182880" rtlCol="0" anchor="ctr">
            <a:normAutofit/>
          </a:bodyPr>
          <a:lstStyle/>
          <a:p>
            <a:r>
              <a:rPr lang="en-US" sz="2000">
                <a:solidFill>
                  <a:srgbClr val="FFFFFF"/>
                </a:solidFill>
              </a:rPr>
              <a:t>Moreška</a:t>
            </a:r>
            <a:br>
              <a:rPr lang="en-US" sz="2000">
                <a:solidFill>
                  <a:srgbClr val="FFFFFF"/>
                </a:solidFill>
              </a:rPr>
            </a:br>
            <a:endParaRPr lang="en-US" sz="2000">
              <a:solidFill>
                <a:srgbClr val="FFFFFF"/>
              </a:solidFill>
            </a:endParaRPr>
          </a:p>
        </p:txBody>
      </p:sp>
    </p:spTree>
    <p:extLst>
      <p:ext uri="{BB962C8B-B14F-4D97-AF65-F5344CB8AC3E}">
        <p14:creationId xmlns:p14="http://schemas.microsoft.com/office/powerpoint/2010/main" val="934201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5BE46D-0A49-4050-A19D-80A5DFB3E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068508-84C4-4456-85E5-720A3F940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0080"/>
            <a:ext cx="6572503" cy="5261170"/>
          </a:xfrm>
          <a:prstGeom prst="rect">
            <a:avLst/>
          </a:prstGeom>
          <a:solidFill>
            <a:srgbClr val="FFFFFF"/>
          </a:solid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C4A8CE6-6B27-E912-2244-C26CC7C5C1A1}"/>
              </a:ext>
            </a:extLst>
          </p:cNvPr>
          <p:cNvPicPr>
            <a:picLocks noChangeAspect="1"/>
          </p:cNvPicPr>
          <p:nvPr/>
        </p:nvPicPr>
        <p:blipFill rotWithShape="1">
          <a:blip r:embed="rId2"/>
          <a:srcRect l="10524" r="4892" b="-1"/>
          <a:stretch/>
        </p:blipFill>
        <p:spPr>
          <a:xfrm>
            <a:off x="807041" y="806357"/>
            <a:ext cx="6245352" cy="4928616"/>
          </a:xfrm>
          <a:prstGeom prst="rect">
            <a:avLst/>
          </a:prstGeom>
        </p:spPr>
      </p:pic>
      <p:sp>
        <p:nvSpPr>
          <p:cNvPr id="14" name="Rectangle 13">
            <a:extLst>
              <a:ext uri="{FF2B5EF4-FFF2-40B4-BE49-F238E27FC236}">
                <a16:creationId xmlns:a16="http://schemas.microsoft.com/office/drawing/2014/main" id="{C88497AB-D96C-46D7-8FC4-AF3A980D1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9436" y="640080"/>
            <a:ext cx="3702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1913D4B-219A-4FA0-B8D4-870CC0467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3812" y="806357"/>
            <a:ext cx="337413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673405-07EF-995A-2986-1F2C20FC1779}"/>
              </a:ext>
            </a:extLst>
          </p:cNvPr>
          <p:cNvPicPr>
            <a:picLocks noChangeAspect="1"/>
          </p:cNvPicPr>
          <p:nvPr/>
        </p:nvPicPr>
        <p:blipFill rotWithShape="1">
          <a:blip r:embed="rId3"/>
          <a:srcRect r="-1" b="195"/>
          <a:stretch/>
        </p:blipFill>
        <p:spPr>
          <a:xfrm>
            <a:off x="8190097" y="970949"/>
            <a:ext cx="3041566" cy="4599432"/>
          </a:xfrm>
          <a:prstGeom prst="rect">
            <a:avLst/>
          </a:prstGeom>
        </p:spPr>
      </p:pic>
    </p:spTree>
    <p:extLst>
      <p:ext uri="{BB962C8B-B14F-4D97-AF65-F5344CB8AC3E}">
        <p14:creationId xmlns:p14="http://schemas.microsoft.com/office/powerpoint/2010/main" val="505386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icture containing mammal, outdoor, black, wood&#10;&#10;Description automatically generated">
            <a:extLst>
              <a:ext uri="{FF2B5EF4-FFF2-40B4-BE49-F238E27FC236}">
                <a16:creationId xmlns:a16="http://schemas.microsoft.com/office/drawing/2014/main" id="{AFE3BAEE-4827-443D-9B1B-547EE150079C}"/>
              </a:ext>
            </a:extLst>
          </p:cNvPr>
          <p:cNvPicPr>
            <a:picLocks noGrp="1" noChangeAspect="1"/>
          </p:cNvPicPr>
          <p:nvPr>
            <p:ph idx="1"/>
          </p:nvPr>
        </p:nvPicPr>
        <p:blipFill rotWithShape="1">
          <a:blip r:embed="rId3"/>
          <a:srcRect t="11240" b="4491"/>
          <a:stretch/>
        </p:blipFill>
        <p:spPr>
          <a:xfrm>
            <a:off x="20" y="10"/>
            <a:ext cx="12191980" cy="6857990"/>
          </a:xfrm>
          <a:prstGeom prst="rect">
            <a:avLst/>
          </a:prstGeom>
        </p:spPr>
      </p:pic>
      <p:sp>
        <p:nvSpPr>
          <p:cNvPr id="2" name="Title 1">
            <a:extLst>
              <a:ext uri="{FF2B5EF4-FFF2-40B4-BE49-F238E27FC236}">
                <a16:creationId xmlns:a16="http://schemas.microsoft.com/office/drawing/2014/main" id="{9F0EA6D7-24C1-4ABF-8096-A590BA93C7CE}"/>
              </a:ext>
            </a:extLst>
          </p:cNvPr>
          <p:cNvSpPr>
            <a:spLocks noGrp="1"/>
          </p:cNvSpPr>
          <p:nvPr>
            <p:ph type="title"/>
          </p:nvPr>
        </p:nvSpPr>
        <p:spPr>
          <a:xfrm>
            <a:off x="2231136" y="2958103"/>
            <a:ext cx="7729728" cy="941796"/>
          </a:xfrm>
          <a:solidFill>
            <a:srgbClr val="000000">
              <a:alpha val="70000"/>
            </a:srgbClr>
          </a:solidFill>
          <a:ln>
            <a:solidFill>
              <a:srgbClr val="FFFFFF"/>
            </a:solidFill>
          </a:ln>
        </p:spPr>
        <p:txBody>
          <a:bodyPr vert="horz" lIns="182880" tIns="182880" rIns="182880" bIns="182880" rtlCol="0" anchor="ctr">
            <a:normAutofit/>
          </a:bodyPr>
          <a:lstStyle/>
          <a:p>
            <a:r>
              <a:rPr lang="en-US">
                <a:solidFill>
                  <a:srgbClr val="FFFFFF"/>
                </a:solidFill>
              </a:rPr>
              <a:t>Martens</a:t>
            </a:r>
          </a:p>
        </p:txBody>
      </p:sp>
    </p:spTree>
    <p:extLst>
      <p:ext uri="{BB962C8B-B14F-4D97-AF65-F5344CB8AC3E}">
        <p14:creationId xmlns:p14="http://schemas.microsoft.com/office/powerpoint/2010/main" val="2960258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0BCB0-1EC3-4D34-8F45-60834F5A784F}"/>
              </a:ext>
            </a:extLst>
          </p:cNvPr>
          <p:cNvPicPr>
            <a:picLocks noGrp="1" noChangeAspect="1"/>
          </p:cNvPicPr>
          <p:nvPr>
            <p:ph idx="1"/>
          </p:nvPr>
        </p:nvPicPr>
        <p:blipFill rotWithShape="1">
          <a:blip r:embed="rId3"/>
          <a:srcRect t="13411" b="11589"/>
          <a:stretch/>
        </p:blipFill>
        <p:spPr>
          <a:xfrm>
            <a:off x="20" y="10"/>
            <a:ext cx="12191980" cy="6857990"/>
          </a:xfrm>
          <a:prstGeom prst="rect">
            <a:avLst/>
          </a:prstGeom>
        </p:spPr>
      </p:pic>
    </p:spTree>
    <p:extLst>
      <p:ext uri="{BB962C8B-B14F-4D97-AF65-F5344CB8AC3E}">
        <p14:creationId xmlns:p14="http://schemas.microsoft.com/office/powerpoint/2010/main" val="781083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B6F67-75EB-B8DA-CF28-C6B2792D49B7}"/>
              </a:ext>
            </a:extLst>
          </p:cNvPr>
          <p:cNvPicPr>
            <a:picLocks noChangeAspect="1"/>
          </p:cNvPicPr>
          <p:nvPr/>
        </p:nvPicPr>
        <p:blipFill rotWithShape="1">
          <a:blip r:embed="rId3"/>
          <a:srcRect t="20551" r="1" b="23200"/>
          <a:stretch/>
        </p:blipFill>
        <p:spPr>
          <a:xfrm>
            <a:off x="1" y="10"/>
            <a:ext cx="12191999" cy="6857990"/>
          </a:xfrm>
          <a:prstGeom prst="rect">
            <a:avLst/>
          </a:prstGeom>
        </p:spPr>
      </p:pic>
    </p:spTree>
    <p:extLst>
      <p:ext uri="{BB962C8B-B14F-4D97-AF65-F5344CB8AC3E}">
        <p14:creationId xmlns:p14="http://schemas.microsoft.com/office/powerpoint/2010/main" val="388960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D55EC8-8725-03D6-C02F-06895D82A8C4}"/>
              </a:ext>
            </a:extLst>
          </p:cNvPr>
          <p:cNvPicPr>
            <a:picLocks noGrp="1" noChangeAspect="1"/>
          </p:cNvPicPr>
          <p:nvPr>
            <p:ph idx="1"/>
          </p:nvPr>
        </p:nvPicPr>
        <p:blipFill>
          <a:blip r:embed="rId3"/>
          <a:stretch>
            <a:fillRect/>
          </a:stretch>
        </p:blipFill>
        <p:spPr>
          <a:xfrm>
            <a:off x="1974907" y="92342"/>
            <a:ext cx="7879248" cy="6673315"/>
          </a:xfrm>
        </p:spPr>
      </p:pic>
    </p:spTree>
    <p:extLst>
      <p:ext uri="{BB962C8B-B14F-4D97-AF65-F5344CB8AC3E}">
        <p14:creationId xmlns:p14="http://schemas.microsoft.com/office/powerpoint/2010/main" val="16239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7B7737-9083-0B50-BAC3-B46B4BB1FFB3}"/>
              </a:ext>
            </a:extLst>
          </p:cNvPr>
          <p:cNvPicPr>
            <a:picLocks noGrp="1" noChangeAspect="1"/>
          </p:cNvPicPr>
          <p:nvPr>
            <p:ph idx="1"/>
          </p:nvPr>
        </p:nvPicPr>
        <p:blipFill rotWithShape="1">
          <a:blip r:embed="rId3"/>
          <a:srcRect l="5832" r="5280"/>
          <a:stretch/>
        </p:blipFill>
        <p:spPr>
          <a:xfrm>
            <a:off x="1" y="10"/>
            <a:ext cx="12191999" cy="6857990"/>
          </a:xfrm>
          <a:prstGeom prst="rect">
            <a:avLst/>
          </a:prstGeom>
        </p:spPr>
      </p:pic>
    </p:spTree>
    <p:extLst>
      <p:ext uri="{BB962C8B-B14F-4D97-AF65-F5344CB8AC3E}">
        <p14:creationId xmlns:p14="http://schemas.microsoft.com/office/powerpoint/2010/main" val="399644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41CA-DE58-ECA1-BAEA-1B129793D2A6}"/>
              </a:ext>
            </a:extLst>
          </p:cNvPr>
          <p:cNvSpPr>
            <a:spLocks noGrp="1"/>
          </p:cNvSpPr>
          <p:nvPr>
            <p:ph type="title"/>
          </p:nvPr>
        </p:nvSpPr>
        <p:spPr/>
        <p:txBody>
          <a:bodyPr/>
          <a:lstStyle/>
          <a:p>
            <a:r>
              <a:rPr lang="en-US" dirty="0"/>
              <a:t>Croatian phrases</a:t>
            </a:r>
          </a:p>
        </p:txBody>
      </p:sp>
      <p:sp>
        <p:nvSpPr>
          <p:cNvPr id="3" name="Content Placeholder 2">
            <a:extLst>
              <a:ext uri="{FF2B5EF4-FFF2-40B4-BE49-F238E27FC236}">
                <a16:creationId xmlns:a16="http://schemas.microsoft.com/office/drawing/2014/main" id="{AB58C396-CF98-6267-0381-1F1A3CEEAB14}"/>
              </a:ext>
            </a:extLst>
          </p:cNvPr>
          <p:cNvSpPr>
            <a:spLocks noGrp="1"/>
          </p:cNvSpPr>
          <p:nvPr>
            <p:ph idx="1"/>
          </p:nvPr>
        </p:nvSpPr>
        <p:spPr/>
        <p:txBody>
          <a:bodyPr>
            <a:normAutofit/>
          </a:bodyPr>
          <a:lstStyle/>
          <a:p>
            <a:r>
              <a:rPr lang="en-US" sz="4000" dirty="0"/>
              <a:t>Hello….. </a:t>
            </a:r>
            <a:r>
              <a:rPr lang="en-US" sz="4000" dirty="0" err="1"/>
              <a:t>Zdravo</a:t>
            </a:r>
            <a:r>
              <a:rPr lang="en-US" sz="4000" dirty="0"/>
              <a:t> </a:t>
            </a:r>
          </a:p>
          <a:p>
            <a:r>
              <a:rPr lang="en-US" sz="4000" dirty="0"/>
              <a:t>Goodbye…</a:t>
            </a:r>
            <a:r>
              <a:rPr lang="hr-HR" sz="4000" dirty="0"/>
              <a:t>Doviđenja</a:t>
            </a:r>
          </a:p>
          <a:p>
            <a:r>
              <a:rPr lang="hr-HR" sz="4000" dirty="0"/>
              <a:t>My </a:t>
            </a:r>
            <a:r>
              <a:rPr lang="hr-HR" sz="4000" dirty="0" err="1"/>
              <a:t>name</a:t>
            </a:r>
            <a:r>
              <a:rPr lang="hr-HR" sz="4000" dirty="0"/>
              <a:t> </a:t>
            </a:r>
            <a:r>
              <a:rPr lang="hr-HR" sz="4000" dirty="0" err="1"/>
              <a:t>is</a:t>
            </a:r>
            <a:r>
              <a:rPr lang="hr-HR" sz="4000" dirty="0"/>
              <a:t>…… Moje ime je</a:t>
            </a:r>
            <a:endParaRPr lang="en-US" sz="4000" dirty="0"/>
          </a:p>
        </p:txBody>
      </p:sp>
    </p:spTree>
    <p:extLst>
      <p:ext uri="{BB962C8B-B14F-4D97-AF65-F5344CB8AC3E}">
        <p14:creationId xmlns:p14="http://schemas.microsoft.com/office/powerpoint/2010/main" val="35208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FC061-2961-BBC7-A6A0-D97595DE7385}"/>
              </a:ext>
            </a:extLst>
          </p:cNvPr>
          <p:cNvPicPr>
            <a:picLocks noChangeAspect="1"/>
          </p:cNvPicPr>
          <p:nvPr/>
        </p:nvPicPr>
        <p:blipFill rotWithShape="1">
          <a:blip r:embed="rId3"/>
          <a:srcRect l="8665" t="18459" r="-1" b="4572"/>
          <a:stretch/>
        </p:blipFill>
        <p:spPr>
          <a:xfrm>
            <a:off x="20" y="10"/>
            <a:ext cx="12191980" cy="6857990"/>
          </a:xfrm>
          <a:prstGeom prst="rect">
            <a:avLst/>
          </a:prstGeom>
        </p:spPr>
      </p:pic>
      <p:sp>
        <p:nvSpPr>
          <p:cNvPr id="2" name="Title 1">
            <a:extLst>
              <a:ext uri="{FF2B5EF4-FFF2-40B4-BE49-F238E27FC236}">
                <a16:creationId xmlns:a16="http://schemas.microsoft.com/office/drawing/2014/main" id="{56B0D8D3-57E2-DAAB-FD37-2C346398A092}"/>
              </a:ext>
            </a:extLst>
          </p:cNvPr>
          <p:cNvSpPr>
            <a:spLocks noGrp="1"/>
          </p:cNvSpPr>
          <p:nvPr>
            <p:ph type="title"/>
          </p:nvPr>
        </p:nvSpPr>
        <p:spPr>
          <a:xfrm>
            <a:off x="2231136" y="960116"/>
            <a:ext cx="7729728" cy="731520"/>
          </a:xfrm>
          <a:solidFill>
            <a:srgbClr val="000000">
              <a:alpha val="70000"/>
            </a:srgbClr>
          </a:solidFill>
          <a:ln>
            <a:noFill/>
          </a:ln>
        </p:spPr>
        <p:txBody>
          <a:bodyPr vert="horz" lIns="182880" tIns="182880" rIns="182880" bIns="182880" rtlCol="0" anchor="ctr">
            <a:normAutofit/>
          </a:bodyPr>
          <a:lstStyle/>
          <a:p>
            <a:r>
              <a:rPr lang="en-US" sz="2400">
                <a:solidFill>
                  <a:srgbClr val="FFFFFF"/>
                </a:solidFill>
              </a:rPr>
              <a:t>Dinaric alps</a:t>
            </a:r>
          </a:p>
        </p:txBody>
      </p:sp>
      <p:sp>
        <p:nvSpPr>
          <p:cNvPr id="9" name="Rectangle 8">
            <a:extLst>
              <a:ext uri="{FF2B5EF4-FFF2-40B4-BE49-F238E27FC236}">
                <a16:creationId xmlns:a16="http://schemas.microsoft.com/office/drawing/2014/main" id="{F0E51430-DA62-45ED-B394-5F1573305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795524"/>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9920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 desert landscape with sand dunes&#10;&#10;Description automatically generated with low confidence">
            <a:extLst>
              <a:ext uri="{FF2B5EF4-FFF2-40B4-BE49-F238E27FC236}">
                <a16:creationId xmlns:a16="http://schemas.microsoft.com/office/drawing/2014/main" id="{433A6410-55B2-B9AB-019D-0E7C4636E532}"/>
              </a:ext>
            </a:extLst>
          </p:cNvPr>
          <p:cNvPicPr>
            <a:picLocks noChangeAspect="1"/>
          </p:cNvPicPr>
          <p:nvPr/>
        </p:nvPicPr>
        <p:blipFill rotWithShape="1">
          <a:blip r:embed="rId3"/>
          <a:srcRect t="16357"/>
          <a:stretch/>
        </p:blipFill>
        <p:spPr>
          <a:xfrm>
            <a:off x="20" y="10"/>
            <a:ext cx="12191980" cy="6857990"/>
          </a:xfrm>
          <a:prstGeom prst="rect">
            <a:avLst/>
          </a:prstGeom>
        </p:spPr>
      </p:pic>
      <p:sp>
        <p:nvSpPr>
          <p:cNvPr id="2" name="Title 1">
            <a:extLst>
              <a:ext uri="{FF2B5EF4-FFF2-40B4-BE49-F238E27FC236}">
                <a16:creationId xmlns:a16="http://schemas.microsoft.com/office/drawing/2014/main" id="{52B6B679-9DDF-71E3-3B6A-46C058426825}"/>
              </a:ext>
            </a:extLst>
          </p:cNvPr>
          <p:cNvSpPr>
            <a:spLocks noGrp="1"/>
          </p:cNvSpPr>
          <p:nvPr>
            <p:ph type="title"/>
          </p:nvPr>
        </p:nvSpPr>
        <p:spPr>
          <a:xfrm>
            <a:off x="2231136" y="2958103"/>
            <a:ext cx="7729728" cy="941796"/>
          </a:xfrm>
          <a:solidFill>
            <a:srgbClr val="000000">
              <a:alpha val="70000"/>
            </a:srgbClr>
          </a:solidFill>
          <a:ln>
            <a:solidFill>
              <a:srgbClr val="FFFFFF"/>
            </a:solidFill>
          </a:ln>
        </p:spPr>
        <p:txBody>
          <a:bodyPr vert="horz" lIns="182880" tIns="182880" rIns="182880" bIns="182880" rtlCol="0" anchor="ctr">
            <a:normAutofit/>
          </a:bodyPr>
          <a:lstStyle/>
          <a:p>
            <a:r>
              <a:rPr lang="en-US" b="1" dirty="0" err="1"/>
              <a:t>Đurđevački</a:t>
            </a:r>
            <a:r>
              <a:rPr lang="en-US" b="1" dirty="0"/>
              <a:t> </a:t>
            </a:r>
            <a:r>
              <a:rPr lang="en-US" b="1" dirty="0" err="1"/>
              <a:t>pijesci</a:t>
            </a:r>
            <a:r>
              <a:rPr lang="en-US" dirty="0"/>
              <a:t> </a:t>
            </a:r>
            <a:endParaRPr lang="en-US" dirty="0">
              <a:solidFill>
                <a:srgbClr val="FFFFFF"/>
              </a:solidFill>
            </a:endParaRPr>
          </a:p>
        </p:txBody>
      </p:sp>
      <p:pic>
        <p:nvPicPr>
          <p:cNvPr id="5" name="Picture 4">
            <a:extLst>
              <a:ext uri="{FF2B5EF4-FFF2-40B4-BE49-F238E27FC236}">
                <a16:creationId xmlns:a16="http://schemas.microsoft.com/office/drawing/2014/main" id="{47E00C29-2682-214D-77F7-2E510C79A89E}"/>
              </a:ext>
            </a:extLst>
          </p:cNvPr>
          <p:cNvPicPr>
            <a:picLocks noChangeAspect="1"/>
          </p:cNvPicPr>
          <p:nvPr/>
        </p:nvPicPr>
        <p:blipFill>
          <a:blip r:embed="rId4"/>
          <a:stretch>
            <a:fillRect/>
          </a:stretch>
        </p:blipFill>
        <p:spPr>
          <a:xfrm>
            <a:off x="6096000" y="3429000"/>
            <a:ext cx="0" cy="0"/>
          </a:xfrm>
          <a:prstGeom prst="rect">
            <a:avLst/>
          </a:prstGeom>
        </p:spPr>
      </p:pic>
      <p:pic>
        <p:nvPicPr>
          <p:cNvPr id="6" name="Picture 5">
            <a:extLst>
              <a:ext uri="{FF2B5EF4-FFF2-40B4-BE49-F238E27FC236}">
                <a16:creationId xmlns:a16="http://schemas.microsoft.com/office/drawing/2014/main" id="{437AC439-101E-9FB6-B641-EE36F91D7413}"/>
              </a:ext>
            </a:extLst>
          </p:cNvPr>
          <p:cNvPicPr>
            <a:picLocks noChangeAspect="1"/>
          </p:cNvPicPr>
          <p:nvPr/>
        </p:nvPicPr>
        <p:blipFill>
          <a:blip r:embed="rId4"/>
          <a:stretch>
            <a:fillRect/>
          </a:stretch>
        </p:blipFill>
        <p:spPr>
          <a:xfrm>
            <a:off x="6096000" y="3429000"/>
            <a:ext cx="0" cy="0"/>
          </a:xfrm>
          <a:prstGeom prst="rect">
            <a:avLst/>
          </a:prstGeom>
        </p:spPr>
      </p:pic>
      <p:pic>
        <p:nvPicPr>
          <p:cNvPr id="7" name="Picture 6">
            <a:extLst>
              <a:ext uri="{FF2B5EF4-FFF2-40B4-BE49-F238E27FC236}">
                <a16:creationId xmlns:a16="http://schemas.microsoft.com/office/drawing/2014/main" id="{DE6B4AF0-8225-1CAA-7B60-39273FF6D5E8}"/>
              </a:ext>
            </a:extLst>
          </p:cNvPr>
          <p:cNvPicPr>
            <a:picLocks noChangeAspect="1"/>
          </p:cNvPicPr>
          <p:nvPr/>
        </p:nvPicPr>
        <p:blipFill>
          <a:blip r:embed="rId4"/>
          <a:stretch>
            <a:fillRect/>
          </a:stretch>
        </p:blipFill>
        <p:spPr>
          <a:xfrm>
            <a:off x="6096000" y="3429000"/>
            <a:ext cx="0" cy="0"/>
          </a:xfrm>
          <a:prstGeom prst="rect">
            <a:avLst/>
          </a:prstGeom>
        </p:spPr>
      </p:pic>
    </p:spTree>
    <p:extLst>
      <p:ext uri="{BB962C8B-B14F-4D97-AF65-F5344CB8AC3E}">
        <p14:creationId xmlns:p14="http://schemas.microsoft.com/office/powerpoint/2010/main" val="2198114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arge green field with a body of water in the background&#10;&#10;Description automatically generated with low confidence">
            <a:extLst>
              <a:ext uri="{FF2B5EF4-FFF2-40B4-BE49-F238E27FC236}">
                <a16:creationId xmlns:a16="http://schemas.microsoft.com/office/drawing/2014/main" id="{E2944575-B5C3-480A-10B6-A7FBC4C01E38}"/>
              </a:ext>
            </a:extLst>
          </p:cNvPr>
          <p:cNvPicPr>
            <a:picLocks noChangeAspect="1"/>
          </p:cNvPicPr>
          <p:nvPr/>
        </p:nvPicPr>
        <p:blipFill rotWithShape="1">
          <a:blip r:embed="rId3"/>
          <a:srcRect t="29687"/>
          <a:stretch/>
        </p:blipFill>
        <p:spPr>
          <a:xfrm>
            <a:off x="20" y="10"/>
            <a:ext cx="12191980" cy="6857990"/>
          </a:xfrm>
          <a:prstGeom prst="rect">
            <a:avLst/>
          </a:prstGeom>
        </p:spPr>
      </p:pic>
      <p:sp>
        <p:nvSpPr>
          <p:cNvPr id="2" name="Title 1">
            <a:extLst>
              <a:ext uri="{FF2B5EF4-FFF2-40B4-BE49-F238E27FC236}">
                <a16:creationId xmlns:a16="http://schemas.microsoft.com/office/drawing/2014/main" id="{6C8A766B-7E63-C302-28DE-583D93C8E277}"/>
              </a:ext>
            </a:extLst>
          </p:cNvPr>
          <p:cNvSpPr>
            <a:spLocks noGrp="1"/>
          </p:cNvSpPr>
          <p:nvPr>
            <p:ph type="title"/>
          </p:nvPr>
        </p:nvSpPr>
        <p:spPr>
          <a:xfrm>
            <a:off x="1600200" y="2386744"/>
            <a:ext cx="8991600" cy="1645920"/>
          </a:xfrm>
          <a:solidFill>
            <a:schemeClr val="bg1">
              <a:alpha val="80000"/>
            </a:schemeClr>
          </a:solidFill>
          <a:ln>
            <a:solidFill>
              <a:schemeClr val="tx1"/>
            </a:solidFill>
          </a:ln>
        </p:spPr>
        <p:txBody>
          <a:bodyPr vert="horz" lIns="274320" tIns="182880" rIns="274320" bIns="182880" rtlCol="0" anchor="ctr" anchorCtr="1">
            <a:normAutofit/>
          </a:bodyPr>
          <a:lstStyle/>
          <a:p>
            <a:r>
              <a:rPr lang="en-US" sz="3800" i="1">
                <a:solidFill>
                  <a:schemeClr val="tx1"/>
                </a:solidFill>
              </a:rPr>
              <a:t>Vinogradi Volarević</a:t>
            </a:r>
            <a:endParaRPr lang="en-US" sz="3800">
              <a:solidFill>
                <a:schemeClr val="tx1"/>
              </a:solidFill>
            </a:endParaRPr>
          </a:p>
        </p:txBody>
      </p:sp>
    </p:spTree>
    <p:extLst>
      <p:ext uri="{BB962C8B-B14F-4D97-AF65-F5344CB8AC3E}">
        <p14:creationId xmlns:p14="http://schemas.microsoft.com/office/powerpoint/2010/main" val="140117884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A0B22D-8D0F-F012-559C-B3C62176E21D}"/>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B8049CF2-DA3F-1879-74FD-2BD7CDD091E0}"/>
              </a:ext>
            </a:extLst>
          </p:cNvPr>
          <p:cNvSpPr>
            <a:spLocks noGrp="1"/>
          </p:cNvSpPr>
          <p:nvPr>
            <p:ph type="title"/>
          </p:nvPr>
        </p:nvSpPr>
        <p:spPr>
          <a:xfrm>
            <a:off x="1471095" y="5015412"/>
            <a:ext cx="8988552" cy="1645920"/>
          </a:xfrm>
          <a:solidFill>
            <a:srgbClr val="FFFFFF">
              <a:alpha val="80000"/>
            </a:srgbClr>
          </a:solidFill>
        </p:spPr>
        <p:txBody>
          <a:bodyPr vert="horz" lIns="182880" tIns="182880" rIns="182880" bIns="182880" rtlCol="0" anchor="ctr">
            <a:normAutofit/>
          </a:bodyPr>
          <a:lstStyle/>
          <a:p>
            <a:r>
              <a:rPr lang="en-US" sz="3800"/>
              <a:t>Zagreb</a:t>
            </a:r>
          </a:p>
        </p:txBody>
      </p:sp>
    </p:spTree>
    <p:extLst>
      <p:ext uri="{BB962C8B-B14F-4D97-AF65-F5344CB8AC3E}">
        <p14:creationId xmlns:p14="http://schemas.microsoft.com/office/powerpoint/2010/main" val="19745933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arce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Words>
  <Application>Microsoft Office PowerPoint</Application>
  <PresentationFormat>Widescreen</PresentationFormat>
  <Paragraphs>49</Paragraphs>
  <Slides>19</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Baskerville Old Face</vt:lpstr>
      <vt:lpstr>Calibri</vt:lpstr>
      <vt:lpstr>Gill Sans MT</vt:lpstr>
      <vt:lpstr>Parcel</vt:lpstr>
      <vt:lpstr>PowerPoint Presentation</vt:lpstr>
      <vt:lpstr>PowerPoint Presentation</vt:lpstr>
      <vt:lpstr>PowerPoint Presentation</vt:lpstr>
      <vt:lpstr>PowerPoint Presentation</vt:lpstr>
      <vt:lpstr>Croatian phrases</vt:lpstr>
      <vt:lpstr>Dinaric alps</vt:lpstr>
      <vt:lpstr>Đurđevački pijesci </vt:lpstr>
      <vt:lpstr>Vinogradi Volarević</vt:lpstr>
      <vt:lpstr>Zagreb</vt:lpstr>
      <vt:lpstr>Old Town Đurđevač</vt:lpstr>
      <vt:lpstr>Trakoscan Castle </vt:lpstr>
      <vt:lpstr>crni rizot (black risotto) </vt:lpstr>
      <vt:lpstr>STRUKLI </vt:lpstr>
      <vt:lpstr>Traditional Croatian dress</vt:lpstr>
      <vt:lpstr>Korčula</vt:lpstr>
      <vt:lpstr>Moreška </vt:lpstr>
      <vt:lpstr>PowerPoint Presentation</vt:lpstr>
      <vt:lpstr>Martens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Tollison</dc:creator>
  <cp:lastModifiedBy>Tollison, Laurel</cp:lastModifiedBy>
  <cp:revision>1</cp:revision>
  <dcterms:created xsi:type="dcterms:W3CDTF">2022-09-28T20:50:28Z</dcterms:created>
  <dcterms:modified xsi:type="dcterms:W3CDTF">2022-09-28T20:50:55Z</dcterms:modified>
</cp:coreProperties>
</file>